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256" r:id="rId5"/>
    <p:sldId id="303" r:id="rId6"/>
    <p:sldId id="332" r:id="rId7"/>
    <p:sldId id="338" r:id="rId8"/>
    <p:sldId id="307" r:id="rId9"/>
    <p:sldId id="329" r:id="rId10"/>
    <p:sldId id="330" r:id="rId11"/>
    <p:sldId id="297" r:id="rId12"/>
    <p:sldId id="344" r:id="rId13"/>
    <p:sldId id="345" r:id="rId14"/>
    <p:sldId id="346" r:id="rId15"/>
    <p:sldId id="347" r:id="rId16"/>
    <p:sldId id="348" r:id="rId17"/>
    <p:sldId id="310" r:id="rId18"/>
    <p:sldId id="342" r:id="rId19"/>
    <p:sldId id="343" r:id="rId20"/>
    <p:sldId id="279" r:id="rId21"/>
    <p:sldId id="339"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5D3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9D0B51-B3CB-4969-8E06-880E0FB9C178}" v="1" dt="2025-10-26T18:51:03.6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83660" autoAdjust="0"/>
  </p:normalViewPr>
  <p:slideViewPr>
    <p:cSldViewPr snapToGrid="0" snapToObjects="1">
      <p:cViewPr varScale="1">
        <p:scale>
          <a:sx n="84" d="100"/>
          <a:sy n="84" d="100"/>
        </p:scale>
        <p:origin x="804" y="56"/>
      </p:cViewPr>
      <p:guideLst>
        <p:guide orient="horz" pos="1620"/>
        <p:guide pos="2880"/>
      </p:guideLst>
    </p:cSldViewPr>
  </p:slideViewPr>
  <p:notesTextViewPr>
    <p:cViewPr>
      <p:scale>
        <a:sx n="100" d="100"/>
        <a:sy n="100" d="100"/>
      </p:scale>
      <p:origin x="0" y="0"/>
    </p:cViewPr>
  </p:notesTextViewPr>
  <p:notesViewPr>
    <p:cSldViewPr snapToGrid="0" snapToObjects="1">
      <p:cViewPr varScale="1">
        <p:scale>
          <a:sx n="60" d="100"/>
          <a:sy n="60" d="100"/>
        </p:scale>
        <p:origin x="3187"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ael Williamson" userId="7131d46a-7b68-497b-aee9-33bd83935786" providerId="ADAL" clId="{320E74E2-2D23-40AE-BD00-5D801D16919B}"/>
    <pc:docChg chg="addSld delSld modSld">
      <pc:chgData name="Rachael Williamson" userId="7131d46a-7b68-497b-aee9-33bd83935786" providerId="ADAL" clId="{320E74E2-2D23-40AE-BD00-5D801D16919B}" dt="2025-10-26T18:53:15.602" v="15" actId="6549"/>
      <pc:docMkLst>
        <pc:docMk/>
      </pc:docMkLst>
      <pc:sldChg chg="del">
        <pc:chgData name="Rachael Williamson" userId="7131d46a-7b68-497b-aee9-33bd83935786" providerId="ADAL" clId="{320E74E2-2D23-40AE-BD00-5D801D16919B}" dt="2025-10-26T18:51:29.409" v="1" actId="47"/>
        <pc:sldMkLst>
          <pc:docMk/>
          <pc:sldMk cId="2835400166" sldId="263"/>
        </pc:sldMkLst>
      </pc:sldChg>
      <pc:sldChg chg="del">
        <pc:chgData name="Rachael Williamson" userId="7131d46a-7b68-497b-aee9-33bd83935786" providerId="ADAL" clId="{320E74E2-2D23-40AE-BD00-5D801D16919B}" dt="2025-10-26T18:51:38.221" v="2" actId="47"/>
        <pc:sldMkLst>
          <pc:docMk/>
          <pc:sldMk cId="1621323095" sldId="316"/>
        </pc:sldMkLst>
      </pc:sldChg>
      <pc:sldChg chg="modSp mod">
        <pc:chgData name="Rachael Williamson" userId="7131d46a-7b68-497b-aee9-33bd83935786" providerId="ADAL" clId="{320E74E2-2D23-40AE-BD00-5D801D16919B}" dt="2025-10-26T18:52:45.183" v="12" actId="20577"/>
        <pc:sldMkLst>
          <pc:docMk/>
          <pc:sldMk cId="363383528" sldId="330"/>
        </pc:sldMkLst>
        <pc:spChg chg="mod">
          <ac:chgData name="Rachael Williamson" userId="7131d46a-7b68-497b-aee9-33bd83935786" providerId="ADAL" clId="{320E74E2-2D23-40AE-BD00-5D801D16919B}" dt="2025-10-26T18:52:45.183" v="12" actId="20577"/>
          <ac:spMkLst>
            <pc:docMk/>
            <pc:sldMk cId="363383528" sldId="330"/>
            <ac:spMk id="3" creationId="{00000000-0000-0000-0000-000000000000}"/>
          </ac:spMkLst>
        </pc:spChg>
      </pc:sldChg>
      <pc:sldChg chg="modSp mod">
        <pc:chgData name="Rachael Williamson" userId="7131d46a-7b68-497b-aee9-33bd83935786" providerId="ADAL" clId="{320E74E2-2D23-40AE-BD00-5D801D16919B}" dt="2025-10-26T18:52:10.843" v="4" actId="20577"/>
        <pc:sldMkLst>
          <pc:docMk/>
          <pc:sldMk cId="2509020899" sldId="332"/>
        </pc:sldMkLst>
        <pc:spChg chg="mod">
          <ac:chgData name="Rachael Williamson" userId="7131d46a-7b68-497b-aee9-33bd83935786" providerId="ADAL" clId="{320E74E2-2D23-40AE-BD00-5D801D16919B}" dt="2025-10-26T18:52:10.843" v="4" actId="20577"/>
          <ac:spMkLst>
            <pc:docMk/>
            <pc:sldMk cId="2509020899" sldId="332"/>
            <ac:spMk id="3" creationId="{00000000-0000-0000-0000-000000000000}"/>
          </ac:spMkLst>
        </pc:spChg>
      </pc:sldChg>
      <pc:sldChg chg="modSp mod">
        <pc:chgData name="Rachael Williamson" userId="7131d46a-7b68-497b-aee9-33bd83935786" providerId="ADAL" clId="{320E74E2-2D23-40AE-BD00-5D801D16919B}" dt="2025-10-26T18:52:30.367" v="8" actId="20577"/>
        <pc:sldMkLst>
          <pc:docMk/>
          <pc:sldMk cId="2161270306" sldId="338"/>
        </pc:sldMkLst>
        <pc:spChg chg="mod">
          <ac:chgData name="Rachael Williamson" userId="7131d46a-7b68-497b-aee9-33bd83935786" providerId="ADAL" clId="{320E74E2-2D23-40AE-BD00-5D801D16919B}" dt="2025-10-26T18:52:30.367" v="8" actId="20577"/>
          <ac:spMkLst>
            <pc:docMk/>
            <pc:sldMk cId="2161270306" sldId="338"/>
            <ac:spMk id="3" creationId="{3D94A142-2478-4998-9083-EAEC3D6DAF48}"/>
          </ac:spMkLst>
        </pc:spChg>
      </pc:sldChg>
      <pc:sldChg chg="del">
        <pc:chgData name="Rachael Williamson" userId="7131d46a-7b68-497b-aee9-33bd83935786" providerId="ADAL" clId="{320E74E2-2D23-40AE-BD00-5D801D16919B}" dt="2025-10-26T18:51:41.640" v="3" actId="47"/>
        <pc:sldMkLst>
          <pc:docMk/>
          <pc:sldMk cId="4102676379" sldId="341"/>
        </pc:sldMkLst>
      </pc:sldChg>
      <pc:sldChg chg="modSp mod">
        <pc:chgData name="Rachael Williamson" userId="7131d46a-7b68-497b-aee9-33bd83935786" providerId="ADAL" clId="{320E74E2-2D23-40AE-BD00-5D801D16919B}" dt="2025-10-26T18:53:15.602" v="15" actId="6549"/>
        <pc:sldMkLst>
          <pc:docMk/>
          <pc:sldMk cId="1762359690" sldId="345"/>
        </pc:sldMkLst>
        <pc:spChg chg="mod">
          <ac:chgData name="Rachael Williamson" userId="7131d46a-7b68-497b-aee9-33bd83935786" providerId="ADAL" clId="{320E74E2-2D23-40AE-BD00-5D801D16919B}" dt="2025-10-26T18:53:15.602" v="15" actId="6549"/>
          <ac:spMkLst>
            <pc:docMk/>
            <pc:sldMk cId="1762359690" sldId="345"/>
            <ac:spMk id="9" creationId="{047D4444-D88F-7488-5EE0-AB343A090F58}"/>
          </ac:spMkLst>
        </pc:spChg>
      </pc:sldChg>
      <pc:sldChg chg="add">
        <pc:chgData name="Rachael Williamson" userId="7131d46a-7b68-497b-aee9-33bd83935786" providerId="ADAL" clId="{320E74E2-2D23-40AE-BD00-5D801D16919B}" dt="2025-10-26T18:51:03.601" v="0"/>
        <pc:sldMkLst>
          <pc:docMk/>
          <pc:sldMk cId="3946588373" sldId="346"/>
        </pc:sldMkLst>
      </pc:sldChg>
      <pc:sldChg chg="add">
        <pc:chgData name="Rachael Williamson" userId="7131d46a-7b68-497b-aee9-33bd83935786" providerId="ADAL" clId="{320E74E2-2D23-40AE-BD00-5D801D16919B}" dt="2025-10-26T18:51:03.601" v="0"/>
        <pc:sldMkLst>
          <pc:docMk/>
          <pc:sldMk cId="3441491833" sldId="347"/>
        </pc:sldMkLst>
      </pc:sldChg>
      <pc:sldChg chg="add">
        <pc:chgData name="Rachael Williamson" userId="7131d46a-7b68-497b-aee9-33bd83935786" providerId="ADAL" clId="{320E74E2-2D23-40AE-BD00-5D801D16919B}" dt="2025-10-26T18:51:03.601" v="0"/>
        <pc:sldMkLst>
          <pc:docMk/>
          <pc:sldMk cId="999562768" sldId="34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9682E3-7625-423B-84DC-E68817227B3B}" type="datetimeFigureOut">
              <a:rPr lang="en-GB" smtClean="0"/>
              <a:t>26/10/2025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4B8E2E-BD8B-4E92-A233-B5961AC9AA00}" type="slidenum">
              <a:rPr lang="en-GB" smtClean="0"/>
              <a:t>‹#›</a:t>
            </a:fld>
            <a:endParaRPr lang="en-GB"/>
          </a:p>
        </p:txBody>
      </p:sp>
    </p:spTree>
    <p:extLst>
      <p:ext uri="{BB962C8B-B14F-4D97-AF65-F5344CB8AC3E}">
        <p14:creationId xmlns:p14="http://schemas.microsoft.com/office/powerpoint/2010/main" val="2183489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74B8E2E-BD8B-4E92-A233-B5961AC9AA00}" type="slidenum">
              <a:rPr lang="en-GB" smtClean="0"/>
              <a:t>1</a:t>
            </a:fld>
            <a:endParaRPr lang="en-GB"/>
          </a:p>
        </p:txBody>
      </p:sp>
    </p:spTree>
    <p:extLst>
      <p:ext uri="{BB962C8B-B14F-4D97-AF65-F5344CB8AC3E}">
        <p14:creationId xmlns:p14="http://schemas.microsoft.com/office/powerpoint/2010/main" val="1409897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4B8E2E-BD8B-4E92-A233-B5961AC9AA0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4682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74B8E2E-BD8B-4E92-A233-B5961AC9AA00}" type="slidenum">
              <a:rPr lang="en-GB" smtClean="0"/>
              <a:t>17</a:t>
            </a:fld>
            <a:endParaRPr lang="en-GB"/>
          </a:p>
        </p:txBody>
      </p:sp>
    </p:spTree>
    <p:extLst>
      <p:ext uri="{BB962C8B-B14F-4D97-AF65-F5344CB8AC3E}">
        <p14:creationId xmlns:p14="http://schemas.microsoft.com/office/powerpoint/2010/main" val="1306251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4B8E2E-BD8B-4E92-A233-B5961AC9AA0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0669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C3449-E873-8896-12EF-E3FC7640B2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13C1D7-D02A-782C-7D0C-04D70C22D5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6C4B7A-F58C-5C21-7512-87D4958DED7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79E611B-A8CD-0A27-41A0-BFF062DEF8F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4B8E2E-BD8B-4E92-A233-B5961AC9AA0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7551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74B8E2E-BD8B-4E92-A233-B5961AC9AA00}" type="slidenum">
              <a:rPr lang="en-GB" smtClean="0"/>
              <a:t>5</a:t>
            </a:fld>
            <a:endParaRPr lang="en-GB"/>
          </a:p>
        </p:txBody>
      </p:sp>
    </p:spTree>
    <p:extLst>
      <p:ext uri="{BB962C8B-B14F-4D97-AF65-F5344CB8AC3E}">
        <p14:creationId xmlns:p14="http://schemas.microsoft.com/office/powerpoint/2010/main" val="952263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4B8E2E-BD8B-4E92-A233-B5961AC9AA0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7736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4B8E2E-BD8B-4E92-A233-B5961AC9AA0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9528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74B8E2E-BD8B-4E92-A233-B5961AC9AA00}" type="slidenum">
              <a:rPr lang="en-GB" smtClean="0"/>
              <a:t>8</a:t>
            </a:fld>
            <a:endParaRPr lang="en-GB"/>
          </a:p>
        </p:txBody>
      </p:sp>
    </p:spTree>
    <p:extLst>
      <p:ext uri="{BB962C8B-B14F-4D97-AF65-F5344CB8AC3E}">
        <p14:creationId xmlns:p14="http://schemas.microsoft.com/office/powerpoint/2010/main" val="2558242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74B8E2E-BD8B-4E92-A233-B5961AC9AA00}" type="slidenum">
              <a:rPr lang="en-GB" smtClean="0"/>
              <a:t>11</a:t>
            </a:fld>
            <a:endParaRPr lang="en-GB"/>
          </a:p>
        </p:txBody>
      </p:sp>
    </p:spTree>
    <p:extLst>
      <p:ext uri="{BB962C8B-B14F-4D97-AF65-F5344CB8AC3E}">
        <p14:creationId xmlns:p14="http://schemas.microsoft.com/office/powerpoint/2010/main" val="3125635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20C26-EA9F-B4DC-5B50-5186AD91C5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BF2FB0-95F4-09F9-A45E-18A50E46AD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FDE1A0-88A6-32F2-A6A6-B9BF5BEAEBD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7C38E74-13A0-B7D6-B33A-A2D1633D700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4B8E2E-BD8B-4E92-A233-B5961AC9AA0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95795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76694" y="0"/>
            <a:ext cx="5467306" cy="5143500"/>
          </a:xfrm>
        </p:spPr>
        <p:txBody>
          <a:bodyPr anchor="ctr">
            <a:normAutofit/>
          </a:bodyPr>
          <a:lstStyle>
            <a:lvl1pPr>
              <a:defRPr sz="3400" baseline="0">
                <a:latin typeface="+mn-lt"/>
              </a:defRPr>
            </a:lvl1pPr>
          </a:lstStyle>
          <a:p>
            <a:r>
              <a:rPr lang="en-GB" dirty="0"/>
              <a:t>Click to add Title</a:t>
            </a:r>
            <a:endParaRPr lang="en-US" dirty="0"/>
          </a:p>
        </p:txBody>
      </p:sp>
    </p:spTree>
    <p:extLst>
      <p:ext uri="{BB962C8B-B14F-4D97-AF65-F5344CB8AC3E}">
        <p14:creationId xmlns:p14="http://schemas.microsoft.com/office/powerpoint/2010/main" val="2277165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2"/>
          <p:cNvSpPr>
            <a:spLocks noGrp="1"/>
          </p:cNvSpPr>
          <p:nvPr>
            <p:ph idx="1"/>
          </p:nvPr>
        </p:nvSpPr>
        <p:spPr>
          <a:xfrm>
            <a:off x="3676694" y="2566754"/>
            <a:ext cx="5467306" cy="2576685"/>
          </a:xfrm>
          <a:prstGeom prst="rect">
            <a:avLst/>
          </a:prstGeom>
        </p:spPr>
        <p:txBody>
          <a:bodyPr vert="horz" lIns="91440" tIns="45720" rIns="91440" bIns="45720" rtlCol="0" anchor="t" anchorCtr="0">
            <a:normAutofit/>
          </a:bodyPr>
          <a:lstStyle>
            <a:lvl1pPr>
              <a:defRPr>
                <a:latin typeface="+mn-lt"/>
              </a:defRPr>
            </a:lvl1pPr>
          </a:lstStyle>
          <a:p>
            <a:pPr lvl="0"/>
            <a:r>
              <a:rPr lang="en-GB" dirty="0"/>
              <a:t>Click to edit Master text styles</a:t>
            </a:r>
          </a:p>
        </p:txBody>
      </p:sp>
      <p:sp>
        <p:nvSpPr>
          <p:cNvPr id="8" name="Title Placeholder 1"/>
          <p:cNvSpPr>
            <a:spLocks noGrp="1"/>
          </p:cNvSpPr>
          <p:nvPr>
            <p:ph type="title"/>
          </p:nvPr>
        </p:nvSpPr>
        <p:spPr>
          <a:xfrm>
            <a:off x="3676694" y="0"/>
            <a:ext cx="5467306" cy="2566754"/>
          </a:xfrm>
          <a:prstGeom prst="rect">
            <a:avLst/>
          </a:prstGeom>
        </p:spPr>
        <p:txBody>
          <a:bodyPr vert="horz" lIns="91440" tIns="45720" rIns="91440" bIns="45720" rtlCol="0" anchor="b">
            <a:normAutofit/>
          </a:bodyPr>
          <a:lstStyle>
            <a:lvl1pPr>
              <a:defRPr>
                <a:latin typeface="+mn-lt"/>
              </a:defRPr>
            </a:lvl1pPr>
          </a:lstStyle>
          <a:p>
            <a:r>
              <a:rPr lang="en-GB" dirty="0"/>
              <a:t>Click to edit Master title style</a:t>
            </a:r>
            <a:endParaRPr lang="en-US" dirty="0"/>
          </a:p>
        </p:txBody>
      </p:sp>
    </p:spTree>
    <p:extLst>
      <p:ext uri="{BB962C8B-B14F-4D97-AF65-F5344CB8AC3E}">
        <p14:creationId xmlns:p14="http://schemas.microsoft.com/office/powerpoint/2010/main" val="846076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76694" y="2566753"/>
            <a:ext cx="5467306" cy="2576747"/>
          </a:xfrm>
          <a:prstGeom prst="rect">
            <a:avLst/>
          </a:prstGeom>
        </p:spPr>
        <p:txBody>
          <a:bodyPr/>
          <a:lstStyle>
            <a:lvl1pPr>
              <a:defRPr>
                <a:latin typeface="+mn-lt"/>
              </a:defRPr>
            </a:lvl1pPr>
          </a:lstStyle>
          <a:p>
            <a:pPr lvl="0"/>
            <a:r>
              <a:rPr lang="en-GB" dirty="0"/>
              <a:t>Click to add subtitle</a:t>
            </a:r>
          </a:p>
        </p:txBody>
      </p:sp>
      <p:sp>
        <p:nvSpPr>
          <p:cNvPr id="7" name="Title Placeholder 1"/>
          <p:cNvSpPr>
            <a:spLocks noGrp="1"/>
          </p:cNvSpPr>
          <p:nvPr>
            <p:ph type="title"/>
          </p:nvPr>
        </p:nvSpPr>
        <p:spPr>
          <a:xfrm>
            <a:off x="3676694" y="0"/>
            <a:ext cx="5467306" cy="2566754"/>
          </a:xfrm>
          <a:prstGeom prst="rect">
            <a:avLst/>
          </a:prstGeom>
        </p:spPr>
        <p:txBody>
          <a:bodyPr vert="horz" lIns="91440" tIns="45720" rIns="91440" bIns="45720" rtlCol="0" anchor="b">
            <a:normAutofit/>
          </a:bodyPr>
          <a:lstStyle>
            <a:lvl1pPr>
              <a:defRPr>
                <a:latin typeface="+mn-lt"/>
              </a:defRPr>
            </a:lvl1pPr>
          </a:lstStyle>
          <a:p>
            <a:r>
              <a:rPr lang="en-GB" dirty="0"/>
              <a:t>Click to edit Master title style</a:t>
            </a:r>
            <a:endParaRPr lang="en-US" dirty="0"/>
          </a:p>
        </p:txBody>
      </p:sp>
      <p:sp>
        <p:nvSpPr>
          <p:cNvPr id="8" name="Content Placeholder 3"/>
          <p:cNvSpPr>
            <a:spLocks noGrp="1"/>
          </p:cNvSpPr>
          <p:nvPr>
            <p:ph sz="half" idx="2" hasCustomPrompt="1"/>
          </p:nvPr>
        </p:nvSpPr>
        <p:spPr>
          <a:xfrm>
            <a:off x="239784" y="2566753"/>
            <a:ext cx="3206006" cy="2344718"/>
          </a:xfrm>
          <a:prstGeom prst="rect">
            <a:avLst/>
          </a:prstGeom>
        </p:spPr>
        <p:txBody>
          <a:bodyPr anchor="ctr" anchorCtr="0">
            <a:normAutofit/>
          </a:bodyPr>
          <a:lstStyle>
            <a:lvl1pPr>
              <a:defRPr sz="2000">
                <a:solidFill>
                  <a:schemeClr val="tx1"/>
                </a:solidFill>
                <a:latin typeface="Avenir Next LT Pro" pitchFamily="50" charset="0"/>
              </a:defRPr>
            </a:lvl1pPr>
            <a:lvl2pPr>
              <a:defRPr sz="2000">
                <a:solidFill>
                  <a:schemeClr val="tx1"/>
                </a:solidFill>
                <a:latin typeface="Avenir Next"/>
              </a:defRPr>
            </a:lvl2pPr>
            <a:lvl3pPr>
              <a:defRPr sz="2000">
                <a:solidFill>
                  <a:schemeClr val="tx1"/>
                </a:solidFill>
                <a:latin typeface="Avenir Next"/>
              </a:defRPr>
            </a:lvl3pPr>
            <a:lvl4pPr>
              <a:defRPr sz="2000">
                <a:solidFill>
                  <a:schemeClr val="tx1"/>
                </a:solidFill>
                <a:latin typeface="Avenir Next"/>
              </a:defRPr>
            </a:lvl4pPr>
            <a:lvl5pPr>
              <a:defRPr sz="2000">
                <a:solidFill>
                  <a:schemeClr val="tx1"/>
                </a:solidFill>
                <a:latin typeface="Avenir Next"/>
              </a:defRPr>
            </a:lvl5pPr>
            <a:lvl6pPr>
              <a:defRPr sz="1600"/>
            </a:lvl6pPr>
            <a:lvl7pPr>
              <a:defRPr sz="1600"/>
            </a:lvl7pPr>
            <a:lvl8pPr>
              <a:defRPr sz="1600"/>
            </a:lvl8pPr>
            <a:lvl9pPr>
              <a:defRPr sz="1600"/>
            </a:lvl9pPr>
          </a:lstStyle>
          <a:p>
            <a:pPr lvl="0"/>
            <a:r>
              <a:rPr lang="en-GB" dirty="0"/>
              <a:t>Insert your logo here</a:t>
            </a:r>
          </a:p>
        </p:txBody>
      </p:sp>
    </p:spTree>
    <p:extLst>
      <p:ext uri="{BB962C8B-B14F-4D97-AF65-F5344CB8AC3E}">
        <p14:creationId xmlns:p14="http://schemas.microsoft.com/office/powerpoint/2010/main" val="3533137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10832" y="0"/>
            <a:ext cx="6554106" cy="1021374"/>
          </a:xfrm>
          <a:prstGeom prst="rect">
            <a:avLst/>
          </a:prstGeom>
        </p:spPr>
        <p:txBody>
          <a:bodyPr vert="horz" lIns="91440" tIns="45720" rIns="91440" bIns="45720" rtlCol="0" anchor="ctr">
            <a:normAutofit/>
          </a:bodyPr>
          <a:lstStyle>
            <a:lvl1pPr algn="l">
              <a:defRPr sz="2800">
                <a:latin typeface="Avenir Next LT Pro" pitchFamily="50" charset="0"/>
              </a:defRPr>
            </a:lvl1pPr>
          </a:lstStyle>
          <a:p>
            <a:r>
              <a:rPr lang="en-GB" dirty="0"/>
              <a:t>Click to edit Master title style</a:t>
            </a:r>
            <a:endParaRPr lang="en-US" dirty="0"/>
          </a:p>
        </p:txBody>
      </p:sp>
      <p:sp>
        <p:nvSpPr>
          <p:cNvPr id="8" name="Content Placeholder 5"/>
          <p:cNvSpPr>
            <a:spLocks noGrp="1"/>
          </p:cNvSpPr>
          <p:nvPr>
            <p:ph sz="quarter" idx="4" hasCustomPrompt="1"/>
          </p:nvPr>
        </p:nvSpPr>
        <p:spPr>
          <a:xfrm>
            <a:off x="310832" y="1145714"/>
            <a:ext cx="8516786" cy="3747994"/>
          </a:xfrm>
          <a:prstGeom prst="rect">
            <a:avLst/>
          </a:prstGeom>
        </p:spPr>
        <p:txBody>
          <a:bodyPr>
            <a:normAutofit/>
          </a:bodyPr>
          <a:lstStyle>
            <a:lvl1pPr algn="l">
              <a:defRPr sz="2000">
                <a:solidFill>
                  <a:schemeClr val="tx1"/>
                </a:solidFill>
                <a:latin typeface="+mn-lt"/>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a:t>Click to add text</a:t>
            </a:r>
            <a:endParaRPr lang="en-US" dirty="0"/>
          </a:p>
        </p:txBody>
      </p:sp>
    </p:spTree>
    <p:extLst>
      <p:ext uri="{BB962C8B-B14F-4D97-AF65-F5344CB8AC3E}">
        <p14:creationId xmlns:p14="http://schemas.microsoft.com/office/powerpoint/2010/main" val="3513196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10832" y="0"/>
            <a:ext cx="6554106" cy="1021374"/>
          </a:xfrm>
          <a:prstGeom prst="rect">
            <a:avLst/>
          </a:prstGeom>
        </p:spPr>
        <p:txBody>
          <a:bodyPr vert="horz" lIns="91440" tIns="45720" rIns="91440" bIns="45720" rtlCol="0" anchor="ctr">
            <a:normAutofit/>
          </a:bodyPr>
          <a:lstStyle>
            <a:lvl1pPr algn="l">
              <a:defRPr sz="2800">
                <a:latin typeface="Avenir Next LT Pro" pitchFamily="50" charset="0"/>
              </a:defRPr>
            </a:lvl1pPr>
          </a:lstStyle>
          <a:p>
            <a:r>
              <a:rPr lang="en-GB" dirty="0"/>
              <a:t>Click to edit Master title style</a:t>
            </a:r>
            <a:endParaRPr lang="en-US" dirty="0"/>
          </a:p>
        </p:txBody>
      </p:sp>
      <p:sp>
        <p:nvSpPr>
          <p:cNvPr id="9" name="Content Placeholder 5"/>
          <p:cNvSpPr>
            <a:spLocks noGrp="1"/>
          </p:cNvSpPr>
          <p:nvPr>
            <p:ph sz="quarter" idx="4" hasCustomPrompt="1"/>
          </p:nvPr>
        </p:nvSpPr>
        <p:spPr>
          <a:xfrm>
            <a:off x="310832" y="1145714"/>
            <a:ext cx="4200667" cy="3747994"/>
          </a:xfrm>
          <a:prstGeom prst="rect">
            <a:avLst/>
          </a:prstGeom>
        </p:spPr>
        <p:txBody>
          <a:bodyPr>
            <a:normAutofit/>
          </a:bodyPr>
          <a:lstStyle>
            <a:lvl1pPr algn="l">
              <a:defRPr sz="2000">
                <a:solidFill>
                  <a:schemeClr val="tx1"/>
                </a:solidFill>
                <a:latin typeface="+mn-lt"/>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a:t>Click to add text</a:t>
            </a:r>
            <a:endParaRPr lang="en-US" dirty="0"/>
          </a:p>
        </p:txBody>
      </p:sp>
      <p:sp>
        <p:nvSpPr>
          <p:cNvPr id="10" name="Content Placeholder 5"/>
          <p:cNvSpPr>
            <a:spLocks noGrp="1"/>
          </p:cNvSpPr>
          <p:nvPr>
            <p:ph sz="quarter" idx="10" hasCustomPrompt="1"/>
          </p:nvPr>
        </p:nvSpPr>
        <p:spPr>
          <a:xfrm>
            <a:off x="4689117" y="1145714"/>
            <a:ext cx="4209548" cy="3747994"/>
          </a:xfrm>
          <a:prstGeom prst="rect">
            <a:avLst/>
          </a:prstGeom>
        </p:spPr>
        <p:txBody>
          <a:bodyPr>
            <a:normAutofit/>
          </a:bodyPr>
          <a:lstStyle>
            <a:lvl1pPr algn="l">
              <a:defRPr sz="2000">
                <a:solidFill>
                  <a:schemeClr val="tx1"/>
                </a:solidFill>
                <a:latin typeface="+mn-lt"/>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a:t>Click to add text</a:t>
            </a:r>
            <a:endParaRPr lang="en-US" dirty="0"/>
          </a:p>
        </p:txBody>
      </p:sp>
    </p:spTree>
    <p:extLst>
      <p:ext uri="{BB962C8B-B14F-4D97-AF65-F5344CB8AC3E}">
        <p14:creationId xmlns:p14="http://schemas.microsoft.com/office/powerpoint/2010/main" val="1017975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310832" y="1844324"/>
            <a:ext cx="4186556" cy="3049384"/>
          </a:xfrm>
          <a:prstGeom prst="rect">
            <a:avLst/>
          </a:prstGeom>
        </p:spPr>
        <p:txBody>
          <a:bodyPr>
            <a:normAutofit/>
          </a:bodyPr>
          <a:lstStyle>
            <a:lvl1pPr algn="l">
              <a:defRPr sz="2000">
                <a:solidFill>
                  <a:schemeClr val="tx1"/>
                </a:solidFill>
                <a:latin typeface="+mn-lt"/>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a:t>Click to add text</a:t>
            </a:r>
            <a:endParaRPr lang="en-US" dirty="0"/>
          </a:p>
        </p:txBody>
      </p:sp>
      <p:sp>
        <p:nvSpPr>
          <p:cNvPr id="5" name="Text Placeholder 4"/>
          <p:cNvSpPr>
            <a:spLocks noGrp="1"/>
          </p:cNvSpPr>
          <p:nvPr>
            <p:ph type="body" sz="quarter" idx="3" hasCustomPrompt="1"/>
          </p:nvPr>
        </p:nvSpPr>
        <p:spPr>
          <a:xfrm>
            <a:off x="4645026" y="1163477"/>
            <a:ext cx="4235876" cy="680848"/>
          </a:xfrm>
          <a:prstGeom prst="rect">
            <a:avLst/>
          </a:prstGeom>
        </p:spPr>
        <p:txBody>
          <a:bodyPr anchor="t" anchorCtr="0"/>
          <a:lstStyle>
            <a:lvl1pPr marL="0" indent="0" algn="l">
              <a:spcBef>
                <a:spcPts val="0"/>
              </a:spcBef>
              <a:buNone/>
              <a:defRPr sz="2400" b="1"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add text</a:t>
            </a:r>
          </a:p>
        </p:txBody>
      </p:sp>
      <p:sp>
        <p:nvSpPr>
          <p:cNvPr id="6" name="Content Placeholder 5"/>
          <p:cNvSpPr>
            <a:spLocks noGrp="1"/>
          </p:cNvSpPr>
          <p:nvPr>
            <p:ph sz="quarter" idx="4" hasCustomPrompt="1"/>
          </p:nvPr>
        </p:nvSpPr>
        <p:spPr>
          <a:xfrm>
            <a:off x="4645025" y="1844324"/>
            <a:ext cx="4235877" cy="3049384"/>
          </a:xfrm>
          <a:prstGeom prst="rect">
            <a:avLst/>
          </a:prstGeom>
        </p:spPr>
        <p:txBody>
          <a:bodyPr>
            <a:normAutofit/>
          </a:bodyPr>
          <a:lstStyle>
            <a:lvl1pPr algn="l">
              <a:defRPr sz="2000">
                <a:solidFill>
                  <a:schemeClr val="tx1"/>
                </a:solidFill>
                <a:latin typeface="+mn-lt"/>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a:t>Click to add text</a:t>
            </a:r>
            <a:endParaRPr lang="en-US" dirty="0"/>
          </a:p>
        </p:txBody>
      </p:sp>
      <p:sp>
        <p:nvSpPr>
          <p:cNvPr id="10" name="Title Placeholder 1"/>
          <p:cNvSpPr>
            <a:spLocks noGrp="1"/>
          </p:cNvSpPr>
          <p:nvPr>
            <p:ph type="title"/>
          </p:nvPr>
        </p:nvSpPr>
        <p:spPr>
          <a:xfrm>
            <a:off x="310832" y="0"/>
            <a:ext cx="6554106" cy="1021374"/>
          </a:xfrm>
          <a:prstGeom prst="rect">
            <a:avLst/>
          </a:prstGeom>
        </p:spPr>
        <p:txBody>
          <a:bodyPr vert="horz" lIns="91440" tIns="45720" rIns="91440" bIns="45720" rtlCol="0" anchor="ctr">
            <a:normAutofit/>
          </a:bodyPr>
          <a:lstStyle>
            <a:lvl1pPr algn="l">
              <a:defRPr sz="2800">
                <a:latin typeface="Avenir Next LT Pro" pitchFamily="50" charset="0"/>
              </a:defRPr>
            </a:lvl1pPr>
          </a:lstStyle>
          <a:p>
            <a:r>
              <a:rPr lang="en-GB" dirty="0"/>
              <a:t>Click to edit Master title style</a:t>
            </a:r>
            <a:endParaRPr lang="en-US" dirty="0"/>
          </a:p>
        </p:txBody>
      </p:sp>
      <p:sp>
        <p:nvSpPr>
          <p:cNvPr id="11" name="Text Placeholder 4"/>
          <p:cNvSpPr>
            <a:spLocks noGrp="1"/>
          </p:cNvSpPr>
          <p:nvPr>
            <p:ph type="body" sz="quarter" idx="10" hasCustomPrompt="1"/>
          </p:nvPr>
        </p:nvSpPr>
        <p:spPr>
          <a:xfrm>
            <a:off x="310832" y="1160449"/>
            <a:ext cx="4186556" cy="680848"/>
          </a:xfrm>
          <a:prstGeom prst="rect">
            <a:avLst/>
          </a:prstGeom>
        </p:spPr>
        <p:txBody>
          <a:bodyPr anchor="t" anchorCtr="0"/>
          <a:lstStyle>
            <a:lvl1pPr marL="0" indent="0" algn="l">
              <a:spcBef>
                <a:spcPts val="0"/>
              </a:spcBef>
              <a:buNone/>
              <a:defRPr sz="2400" b="1"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add text</a:t>
            </a:r>
          </a:p>
        </p:txBody>
      </p:sp>
    </p:spTree>
    <p:extLst>
      <p:ext uri="{BB962C8B-B14F-4D97-AF65-F5344CB8AC3E}">
        <p14:creationId xmlns:p14="http://schemas.microsoft.com/office/powerpoint/2010/main" val="2863359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3676694" y="2566754"/>
            <a:ext cx="5467306" cy="2576685"/>
          </a:xfrm>
          <a:prstGeom prst="rect">
            <a:avLst/>
          </a:prstGeom>
        </p:spPr>
        <p:txBody>
          <a:bodyPr vert="horz" lIns="91440" tIns="45720" rIns="91440" bIns="45720" rtlCol="0" anchor="t" anchorCtr="0">
            <a:normAutofit/>
          </a:bodyPr>
          <a:lstStyle/>
          <a:p>
            <a:pPr lvl="0"/>
            <a:r>
              <a:rPr lang="en-GB" dirty="0"/>
              <a:t>Click to add subtitle</a:t>
            </a:r>
            <a:endParaRPr lang="en-US" dirty="0"/>
          </a:p>
        </p:txBody>
      </p:sp>
      <p:sp>
        <p:nvSpPr>
          <p:cNvPr id="8" name="Title Placeholder 1"/>
          <p:cNvSpPr>
            <a:spLocks noGrp="1"/>
          </p:cNvSpPr>
          <p:nvPr>
            <p:ph type="title"/>
          </p:nvPr>
        </p:nvSpPr>
        <p:spPr>
          <a:xfrm>
            <a:off x="3676694" y="0"/>
            <a:ext cx="5467306" cy="2566754"/>
          </a:xfrm>
          <a:prstGeom prst="rect">
            <a:avLst/>
          </a:prstGeom>
        </p:spPr>
        <p:txBody>
          <a:bodyPr vert="horz" lIns="91440" tIns="45720" rIns="91440" bIns="45720" rtlCol="0" anchor="b">
            <a:normAutofit/>
          </a:bodyPr>
          <a:lstStyle/>
          <a:p>
            <a:r>
              <a:rPr lang="en-GB" dirty="0"/>
              <a:t>Click to add Title</a:t>
            </a:r>
            <a:endParaRPr lang="en-US" dirty="0"/>
          </a:p>
        </p:txBody>
      </p:sp>
    </p:spTree>
    <p:extLst>
      <p:ext uri="{BB962C8B-B14F-4D97-AF65-F5344CB8AC3E}">
        <p14:creationId xmlns:p14="http://schemas.microsoft.com/office/powerpoint/2010/main" val="387972105"/>
      </p:ext>
    </p:extLst>
  </p:cSld>
  <p:clrMap bg1="lt1" tx1="dk1" bg2="lt2" tx2="dk2" accent1="accent1" accent2="accent2" accent3="accent3" accent4="accent4" accent5="accent5" accent6="accent6" hlink="hlink" folHlink="folHlink"/>
  <p:sldLayoutIdLst>
    <p:sldLayoutId id="2147483654" r:id="rId1"/>
    <p:sldLayoutId id="2147483649" r:id="rId2"/>
    <p:sldLayoutId id="2147483650" r:id="rId3"/>
    <p:sldLayoutId id="2147483651" r:id="rId4"/>
    <p:sldLayoutId id="2147483652" r:id="rId5"/>
    <p:sldLayoutId id="2147483653" r:id="rId6"/>
  </p:sldLayoutIdLst>
  <p:txStyles>
    <p:titleStyle>
      <a:lvl1pPr algn="ctr" defTabSz="457200" rtl="0" eaLnBrk="1" latinLnBrk="0" hangingPunct="1">
        <a:spcBef>
          <a:spcPct val="0"/>
        </a:spcBef>
        <a:buNone/>
        <a:defRPr sz="3600" kern="1200">
          <a:solidFill>
            <a:schemeClr val="bg1"/>
          </a:solidFill>
          <a:latin typeface="Avenir Next LT Pro" pitchFamily="50" charset="0"/>
          <a:ea typeface="+mj-ea"/>
          <a:cs typeface="+mj-cs"/>
        </a:defRPr>
      </a:lvl1pPr>
    </p:titleStyle>
    <p:bodyStyle>
      <a:lvl1pPr marL="0" indent="0" algn="ctr" defTabSz="457200" rtl="0" eaLnBrk="1" latinLnBrk="0" hangingPunct="1">
        <a:spcBef>
          <a:spcPct val="20000"/>
        </a:spcBef>
        <a:buFont typeface="Arial"/>
        <a:buNone/>
        <a:defRPr sz="2400" kern="1200" baseline="0">
          <a:solidFill>
            <a:schemeClr val="bg1"/>
          </a:solidFill>
          <a:latin typeface="Avenir Next LT Pro" pitchFamily="50"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46714" y="1"/>
            <a:ext cx="5497285" cy="1456566"/>
          </a:xfrm>
        </p:spPr>
        <p:txBody>
          <a:bodyPr anchor="b"/>
          <a:lstStyle/>
          <a:p>
            <a:r>
              <a:rPr lang="en-US" dirty="0">
                <a:latin typeface="Avenir Next LT Pro" pitchFamily="50" charset="0"/>
              </a:rPr>
              <a:t>UK Housing Review 2025</a:t>
            </a:r>
          </a:p>
        </p:txBody>
      </p:sp>
      <p:sp>
        <p:nvSpPr>
          <p:cNvPr id="3" name="Subtitle 2"/>
          <p:cNvSpPr>
            <a:spLocks noGrp="1"/>
          </p:cNvSpPr>
          <p:nvPr>
            <p:ph type="subTitle" idx="4294967295"/>
          </p:nvPr>
        </p:nvSpPr>
        <p:spPr>
          <a:xfrm>
            <a:off x="3646713" y="1577947"/>
            <a:ext cx="5497285" cy="3565553"/>
          </a:xfrm>
        </p:spPr>
        <p:txBody>
          <a:bodyPr/>
          <a:lstStyle/>
          <a:p>
            <a:r>
              <a:rPr lang="en-US" dirty="0">
                <a:latin typeface="Avenir Next LT Pro" pitchFamily="50" charset="0"/>
              </a:rPr>
              <a:t>Autumn Briefing Paper</a:t>
            </a:r>
          </a:p>
        </p:txBody>
      </p:sp>
      <p:pic>
        <p:nvPicPr>
          <p:cNvPr id="6" name="Picture 5">
            <a:extLst>
              <a:ext uri="{FF2B5EF4-FFF2-40B4-BE49-F238E27FC236}">
                <a16:creationId xmlns:a16="http://schemas.microsoft.com/office/drawing/2014/main" id="{AD8CE9F7-7756-4F83-92C2-386499A070B2}"/>
              </a:ext>
            </a:extLst>
          </p:cNvPr>
          <p:cNvPicPr>
            <a:picLocks noChangeAspect="1"/>
          </p:cNvPicPr>
          <p:nvPr/>
        </p:nvPicPr>
        <p:blipFill>
          <a:blip r:embed="rId3"/>
          <a:srcRect/>
          <a:stretch/>
        </p:blipFill>
        <p:spPr>
          <a:xfrm>
            <a:off x="4787049" y="2312967"/>
            <a:ext cx="3216611" cy="2272705"/>
          </a:xfrm>
          <a:prstGeom prst="rect">
            <a:avLst/>
          </a:prstGeom>
        </p:spPr>
      </p:pic>
    </p:spTree>
    <p:extLst>
      <p:ext uri="{BB962C8B-B14F-4D97-AF65-F5344CB8AC3E}">
        <p14:creationId xmlns:p14="http://schemas.microsoft.com/office/powerpoint/2010/main" val="259704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43258-85A4-D37C-EE81-A5FCC10F00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8DCBD0-626E-54DC-E935-09D4340AFD18}"/>
              </a:ext>
            </a:extLst>
          </p:cNvPr>
          <p:cNvSpPr>
            <a:spLocks noGrp="1"/>
          </p:cNvSpPr>
          <p:nvPr>
            <p:ph type="title"/>
          </p:nvPr>
        </p:nvSpPr>
        <p:spPr/>
        <p:txBody>
          <a:bodyPr/>
          <a:lstStyle/>
          <a:p>
            <a:r>
              <a:rPr lang="en-GB" dirty="0"/>
              <a:t>Physical disability, housing insecurity and homelessness</a:t>
            </a:r>
          </a:p>
        </p:txBody>
      </p:sp>
      <p:pic>
        <p:nvPicPr>
          <p:cNvPr id="5" name="Content Placeholder 4">
            <a:extLst>
              <a:ext uri="{FF2B5EF4-FFF2-40B4-BE49-F238E27FC236}">
                <a16:creationId xmlns:a16="http://schemas.microsoft.com/office/drawing/2014/main" id="{1792A609-2E26-5D51-A8A7-17D002601A1A}"/>
              </a:ext>
            </a:extLst>
          </p:cNvPr>
          <p:cNvPicPr>
            <a:picLocks noGrp="1" noChangeAspect="1"/>
          </p:cNvPicPr>
          <p:nvPr>
            <p:ph sz="quarter" idx="10"/>
          </p:nvPr>
        </p:nvPicPr>
        <p:blipFill>
          <a:blip r:embed="rId2"/>
          <a:srcRect/>
          <a:stretch/>
        </p:blipFill>
        <p:spPr>
          <a:xfrm>
            <a:off x="4751674" y="1634400"/>
            <a:ext cx="4226528" cy="2507608"/>
          </a:xfrm>
        </p:spPr>
      </p:pic>
      <p:sp>
        <p:nvSpPr>
          <p:cNvPr id="9" name="TextBox 8">
            <a:extLst>
              <a:ext uri="{FF2B5EF4-FFF2-40B4-BE49-F238E27FC236}">
                <a16:creationId xmlns:a16="http://schemas.microsoft.com/office/drawing/2014/main" id="{047D4444-D88F-7488-5EE0-AB343A090F58}"/>
              </a:ext>
            </a:extLst>
          </p:cNvPr>
          <p:cNvSpPr txBox="1"/>
          <p:nvPr/>
        </p:nvSpPr>
        <p:spPr>
          <a:xfrm>
            <a:off x="310832" y="1373450"/>
            <a:ext cx="4152900" cy="2862322"/>
          </a:xfrm>
          <a:prstGeom prst="rect">
            <a:avLst/>
          </a:prstGeom>
          <a:noFill/>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One in three disabled people in </a:t>
            </a:r>
            <a:r>
              <a:rPr kumimoji="0" lang="en-US" sz="12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private rented </a:t>
            </a:r>
            <a:r>
              <a:rPr kumimoji="0" lang="en-US" sz="12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properties live in </a:t>
            </a:r>
            <a:r>
              <a:rPr kumimoji="0" lang="en-US" sz="12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unsuitable conditions</a:t>
            </a:r>
            <a:r>
              <a:rPr kumimoji="0" lang="en-US" sz="12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 and many face </a:t>
            </a:r>
            <a:r>
              <a:rPr kumimoji="0" lang="en-US" sz="12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decades-long wait for accessible social housing</a:t>
            </a:r>
            <a:r>
              <a:rPr kumimoji="0" lang="en-US" sz="1200" b="0" i="0" u="none" strike="noStrike" kern="1200" cap="none" spc="0" normalizeH="0" baseline="30000" noProof="0" dirty="0">
                <a:ln>
                  <a:noFill/>
                </a:ln>
                <a:solidFill>
                  <a:prstClr val="black"/>
                </a:solidFill>
                <a:effectLst/>
                <a:uLnTx/>
                <a:uFillTx/>
                <a:latin typeface="Avenir Next LT Pro" panose="020B0504020202020204" pitchFamily="34" charset="0"/>
                <a:ea typeface="+mn-ea"/>
                <a:cs typeface="+mn-cs"/>
              </a:rPr>
              <a:t>1</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In 2023/24, 16% of </a:t>
            </a:r>
            <a:r>
              <a:rPr kumimoji="0" lang="en-US" sz="12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social housing lettings </a:t>
            </a:r>
            <a:r>
              <a:rPr kumimoji="0" lang="en-US" sz="12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(34,912) went to households with a disability or access-related housing needs – down from 20% (39,866) the previous year</a:t>
            </a:r>
            <a:r>
              <a:rPr kumimoji="0" lang="en-US" sz="1200" b="0" i="0" u="none" strike="noStrike" kern="1200" cap="none" spc="0" normalizeH="0" baseline="30000" noProof="0" dirty="0">
                <a:ln>
                  <a:noFill/>
                </a:ln>
                <a:solidFill>
                  <a:prstClr val="black"/>
                </a:solidFill>
                <a:effectLst/>
                <a:uLnTx/>
                <a:uFillTx/>
                <a:latin typeface="Avenir Next LT Pro" panose="020B0504020202020204" pitchFamily="34" charset="0"/>
                <a:ea typeface="+mn-ea"/>
                <a:cs typeface="+mn-cs"/>
              </a:rPr>
              <a:t>2</a:t>
            </a:r>
            <a:endParaRPr kumimoji="0" lang="en-US" sz="12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The majority of people experiencing homelessness surveyed reported a long-term illness or disability</a:t>
            </a:r>
            <a:r>
              <a:rPr kumimoji="0" lang="en-US" sz="12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a:t>
            </a:r>
            <a:r>
              <a:rPr kumimoji="0" lang="en-US" sz="1200" b="0" i="0" u="none" strike="noStrike" kern="1200" cap="none" spc="0" normalizeH="0" baseline="30000" noProof="0" dirty="0">
                <a:ln>
                  <a:noFill/>
                </a:ln>
                <a:solidFill>
                  <a:prstClr val="black"/>
                </a:solidFill>
                <a:effectLst/>
                <a:uLnTx/>
                <a:uFillTx/>
                <a:latin typeface="Avenir Next LT Pro" panose="020B0504020202020204" pitchFamily="34" charset="0"/>
                <a:ea typeface="+mn-ea"/>
                <a:cs typeface="+mn-cs"/>
              </a:rPr>
              <a:t>3</a:t>
            </a:r>
            <a:r>
              <a:rPr kumimoji="0" lang="en-US" sz="12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 There is evidence that health issues worsen during waits for social housing, stays in TA, and periods of </a:t>
            </a:r>
            <a:r>
              <a:rPr kumimoji="0" lang="en-US" sz="1200" b="0" i="0" u="none" strike="noStrike" kern="1200" cap="none" spc="0" normalizeH="0" baseline="0" noProof="0">
                <a:ln>
                  <a:noFill/>
                </a:ln>
                <a:solidFill>
                  <a:prstClr val="black"/>
                </a:solidFill>
                <a:effectLst/>
                <a:uLnTx/>
                <a:uFillTx/>
                <a:latin typeface="Avenir Next LT Pro" panose="020B0504020202020204" pitchFamily="34" charset="0"/>
                <a:ea typeface="+mn-ea"/>
                <a:cs typeface="+mn-cs"/>
              </a:rPr>
              <a:t>rough sleeping</a:t>
            </a:r>
            <a:r>
              <a:rPr kumimoji="0" lang="en-US" sz="1200" b="0" i="0" u="none" strike="noStrike" kern="1200" cap="none" spc="0" normalizeH="0" baseline="30000" noProof="0">
                <a:ln>
                  <a:noFill/>
                </a:ln>
                <a:solidFill>
                  <a:prstClr val="black"/>
                </a:solidFill>
                <a:effectLst/>
                <a:uLnTx/>
                <a:uFillTx/>
                <a:latin typeface="Avenir Next LT Pro" panose="020B0504020202020204" pitchFamily="34" charset="0"/>
                <a:ea typeface="+mn-ea"/>
                <a:cs typeface="+mn-cs"/>
              </a:rPr>
              <a:t>4,5,6</a:t>
            </a:r>
            <a:endParaRPr kumimoji="0" lang="en-US" sz="1200" b="0" i="0" u="none" strike="noStrike" kern="1200" cap="none" spc="0" normalizeH="0" baseline="30000" noProof="0" dirty="0">
              <a:ln>
                <a:noFill/>
              </a:ln>
              <a:solidFill>
                <a:prstClr val="black"/>
              </a:solidFill>
              <a:effectLst/>
              <a:uLnTx/>
              <a:uFillTx/>
              <a:latin typeface="Avenir Next LT Pro" panose="020B0504020202020204" pitchFamily="34"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Barriers to health services </a:t>
            </a:r>
            <a:r>
              <a:rPr kumimoji="0" lang="en-US" sz="12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for people experiencing homelessness.</a:t>
            </a:r>
            <a:r>
              <a:rPr kumimoji="0" lang="en-US" sz="1200" b="0" i="0" u="none" strike="noStrike" kern="1200" cap="none" spc="0" normalizeH="0" baseline="30000" noProof="0" dirty="0">
                <a:ln>
                  <a:noFill/>
                </a:ln>
                <a:solidFill>
                  <a:prstClr val="black"/>
                </a:solidFill>
                <a:effectLst/>
                <a:uLnTx/>
                <a:uFillTx/>
                <a:latin typeface="Avenir Next LT Pro" panose="020B0504020202020204" pitchFamily="34" charset="0"/>
                <a:ea typeface="+mn-ea"/>
                <a:cs typeface="+mn-cs"/>
              </a:rPr>
              <a:t>7</a:t>
            </a:r>
          </a:p>
        </p:txBody>
      </p:sp>
      <p:sp>
        <p:nvSpPr>
          <p:cNvPr id="4" name="TextBox 3">
            <a:extLst>
              <a:ext uri="{FF2B5EF4-FFF2-40B4-BE49-F238E27FC236}">
                <a16:creationId xmlns:a16="http://schemas.microsoft.com/office/drawing/2014/main" id="{C43DDF0E-990A-9957-192B-5A8E5EBC803D}"/>
              </a:ext>
            </a:extLst>
          </p:cNvPr>
          <p:cNvSpPr txBox="1"/>
          <p:nvPr/>
        </p:nvSpPr>
        <p:spPr>
          <a:xfrm>
            <a:off x="310832" y="4431096"/>
            <a:ext cx="6272848" cy="63094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30000" noProof="0" dirty="0">
                <a:ln>
                  <a:noFill/>
                </a:ln>
                <a:solidFill>
                  <a:prstClr val="black"/>
                </a:solidFill>
                <a:effectLst/>
                <a:uLnTx/>
                <a:uFillTx/>
                <a:latin typeface="Avenir Next LT Pro" panose="020B0504020202020204" pitchFamily="34" charset="0"/>
                <a:ea typeface="+mn-ea"/>
                <a:cs typeface="+mn-cs"/>
              </a:rPr>
              <a:t>1</a:t>
            </a:r>
            <a:r>
              <a:rPr kumimoji="0" lang="en-US" sz="5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Levelling Up, Housing and Communities Committee (2024), Disabled people in the housing sector. Seventh report of session 2023-24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30000" noProof="0" dirty="0">
                <a:ln>
                  <a:noFill/>
                </a:ln>
                <a:solidFill>
                  <a:prstClr val="black"/>
                </a:solidFill>
                <a:effectLst/>
                <a:uLnTx/>
                <a:uFillTx/>
                <a:latin typeface="Avenir Next LT Pro" panose="020B0504020202020204" pitchFamily="34" charset="0"/>
                <a:ea typeface="+mn-ea"/>
                <a:cs typeface="+mn-cs"/>
              </a:rPr>
              <a:t>2</a:t>
            </a:r>
            <a:r>
              <a:rPr kumimoji="0" lang="en-GB" sz="5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MHCLG (2025), Social housing lettings in England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30000" noProof="0" dirty="0">
                <a:ln>
                  <a:noFill/>
                </a:ln>
                <a:solidFill>
                  <a:prstClr val="black"/>
                </a:solidFill>
                <a:effectLst/>
                <a:uLnTx/>
                <a:uFillTx/>
                <a:latin typeface="Avenir Next LT Pro" panose="020B0504020202020204" pitchFamily="34" charset="0"/>
                <a:ea typeface="+mn-ea"/>
                <a:cs typeface="+mn-cs"/>
              </a:rPr>
              <a:t>3</a:t>
            </a:r>
            <a:r>
              <a:rPr kumimoji="0" lang="en-GB" sz="5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Homeless Link (2024), Findings from the Homeless Health Needs Audit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30000" noProof="0" dirty="0">
                <a:ln>
                  <a:noFill/>
                </a:ln>
                <a:solidFill>
                  <a:prstClr val="black"/>
                </a:solidFill>
                <a:effectLst/>
                <a:uLnTx/>
                <a:uFillTx/>
                <a:latin typeface="Avenir Next LT Pro" panose="020B0504020202020204" pitchFamily="34" charset="0"/>
                <a:ea typeface="+mn-ea"/>
                <a:cs typeface="+mn-cs"/>
              </a:rPr>
              <a:t>4</a:t>
            </a:r>
            <a:r>
              <a:rPr kumimoji="0" lang="en-GB" sz="5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Crisis (2024) Lives on hold: understanding the consequences of waiting for social housing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30000" noProof="0" dirty="0">
                <a:ln>
                  <a:noFill/>
                </a:ln>
                <a:solidFill>
                  <a:prstClr val="black"/>
                </a:solidFill>
                <a:effectLst/>
                <a:uLnTx/>
                <a:uFillTx/>
                <a:latin typeface="Avenir Next LT Pro" panose="020B0504020202020204" pitchFamily="34" charset="0"/>
                <a:ea typeface="+mn-ea"/>
                <a:cs typeface="+mn-cs"/>
              </a:rPr>
              <a:t>5</a:t>
            </a:r>
            <a:r>
              <a:rPr kumimoji="0" lang="en-GB" sz="5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Shelter (2023) Living in limbo: why the use of temporary accommodation must end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30000" noProof="0" dirty="0">
                <a:ln>
                  <a:noFill/>
                </a:ln>
                <a:solidFill>
                  <a:prstClr val="black"/>
                </a:solidFill>
                <a:effectLst/>
                <a:uLnTx/>
                <a:uFillTx/>
                <a:latin typeface="Avenir Next LT Pro" panose="020B0504020202020204" pitchFamily="34" charset="0"/>
                <a:ea typeface="+mn-ea"/>
                <a:cs typeface="+mn-cs"/>
              </a:rPr>
              <a:t>6</a:t>
            </a:r>
            <a:r>
              <a:rPr kumimoji="0" lang="en-GB" sz="5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Crisis (2023) I always kept one eye open: the experiences and impacts of sleeping rough.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30000" noProof="0" dirty="0">
                <a:ln>
                  <a:noFill/>
                </a:ln>
                <a:solidFill>
                  <a:prstClr val="black"/>
                </a:solidFill>
                <a:effectLst/>
                <a:uLnTx/>
                <a:uFillTx/>
                <a:latin typeface="Avenir Next LT Pro" panose="020B0504020202020204" pitchFamily="34" charset="0"/>
                <a:ea typeface="+mn-ea"/>
                <a:cs typeface="+mn-cs"/>
              </a:rPr>
              <a:t>7</a:t>
            </a:r>
            <a:r>
              <a:rPr kumimoji="0" lang="en-GB" sz="5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Pathway (2025) Helping or harming: the homeless &amp; inclusion health barometer 2025.</a:t>
            </a:r>
          </a:p>
        </p:txBody>
      </p:sp>
    </p:spTree>
    <p:extLst>
      <p:ext uri="{BB962C8B-B14F-4D97-AF65-F5344CB8AC3E}">
        <p14:creationId xmlns:p14="http://schemas.microsoft.com/office/powerpoint/2010/main" val="1762359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Kath Scanlon</a:t>
            </a:r>
          </a:p>
        </p:txBody>
      </p:sp>
      <p:sp>
        <p:nvSpPr>
          <p:cNvPr id="4" name="TextBox 3"/>
          <p:cNvSpPr txBox="1"/>
          <p:nvPr/>
        </p:nvSpPr>
        <p:spPr>
          <a:xfrm>
            <a:off x="832624" y="1694985"/>
            <a:ext cx="7259816" cy="800219"/>
          </a:xfrm>
          <a:prstGeom prst="rect">
            <a:avLst/>
          </a:prstGeom>
          <a:solidFill>
            <a:srgbClr val="CE5D3E">
              <a:alpha val="23000"/>
            </a:srgbClr>
          </a:solidFill>
        </p:spPr>
        <p:txBody>
          <a:bodyPr wrap="square" rtlCol="0">
            <a:spAutoFit/>
          </a:bodyPr>
          <a:lstStyle/>
          <a:p>
            <a:endParaRPr lang="en-GB" dirty="0">
              <a:solidFill>
                <a:prstClr val="black"/>
              </a:solidFill>
            </a:endParaRPr>
          </a:p>
          <a:p>
            <a:r>
              <a:rPr lang="en-GB" sz="2800" b="1" dirty="0">
                <a:solidFill>
                  <a:prstClr val="black"/>
                </a:solidFill>
              </a:rPr>
              <a:t>London fails to meet its housing targets</a:t>
            </a:r>
            <a:endParaRPr lang="en-GB" sz="2400" b="1" dirty="0">
              <a:solidFill>
                <a:prstClr val="black"/>
              </a:solidFill>
            </a:endParaRPr>
          </a:p>
        </p:txBody>
      </p:sp>
      <p:pic>
        <p:nvPicPr>
          <p:cNvPr id="3" name="Picture 2">
            <a:extLst>
              <a:ext uri="{FF2B5EF4-FFF2-40B4-BE49-F238E27FC236}">
                <a16:creationId xmlns:a16="http://schemas.microsoft.com/office/drawing/2014/main" id="{617FF546-6B72-40E5-B9B7-E9855557ACEC}"/>
              </a:ext>
            </a:extLst>
          </p:cNvPr>
          <p:cNvPicPr>
            <a:picLocks noChangeAspect="1"/>
          </p:cNvPicPr>
          <p:nvPr/>
        </p:nvPicPr>
        <p:blipFill>
          <a:blip r:embed="rId3"/>
          <a:srcRect/>
          <a:stretch/>
        </p:blipFill>
        <p:spPr>
          <a:xfrm>
            <a:off x="5383085" y="2599706"/>
            <a:ext cx="3166019" cy="2236959"/>
          </a:xfrm>
          <a:prstGeom prst="rect">
            <a:avLst/>
          </a:prstGeom>
        </p:spPr>
      </p:pic>
    </p:spTree>
    <p:extLst>
      <p:ext uri="{BB962C8B-B14F-4D97-AF65-F5344CB8AC3E}">
        <p14:creationId xmlns:p14="http://schemas.microsoft.com/office/powerpoint/2010/main" val="3946588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96473-32B5-137E-6770-05CF5A5E0B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D31704-8552-AA8F-CC1E-D3A886809CCB}"/>
              </a:ext>
            </a:extLst>
          </p:cNvPr>
          <p:cNvSpPr>
            <a:spLocks noGrp="1"/>
          </p:cNvSpPr>
          <p:nvPr>
            <p:ph type="title"/>
          </p:nvPr>
        </p:nvSpPr>
        <p:spPr>
          <a:xfrm>
            <a:off x="3676694" y="0"/>
            <a:ext cx="5467306" cy="2163337"/>
          </a:xfrm>
        </p:spPr>
        <p:txBody>
          <a:bodyPr anchor="b">
            <a:normAutofit/>
          </a:bodyPr>
          <a:lstStyle/>
          <a:p>
            <a:r>
              <a:rPr lang="en-GB" dirty="0"/>
              <a:t>London fails to meet its housing targets</a:t>
            </a:r>
          </a:p>
        </p:txBody>
      </p:sp>
      <p:sp>
        <p:nvSpPr>
          <p:cNvPr id="3" name="Content Placeholder 2">
            <a:extLst>
              <a:ext uri="{FF2B5EF4-FFF2-40B4-BE49-F238E27FC236}">
                <a16:creationId xmlns:a16="http://schemas.microsoft.com/office/drawing/2014/main" id="{26192085-360B-F962-8A7B-65CD16E4460A}"/>
              </a:ext>
            </a:extLst>
          </p:cNvPr>
          <p:cNvSpPr>
            <a:spLocks noGrp="1"/>
          </p:cNvSpPr>
          <p:nvPr>
            <p:ph sz="half" idx="2"/>
          </p:nvPr>
        </p:nvSpPr>
        <p:spPr>
          <a:xfrm>
            <a:off x="-164210" y="2563743"/>
            <a:ext cx="3875863" cy="3003158"/>
          </a:xfrm>
        </p:spPr>
        <p:txBody>
          <a:bodyPr anchor="ctr">
            <a:normAutofit fontScale="25000" lnSpcReduction="20000"/>
          </a:bodyPr>
          <a:lstStyle/>
          <a:p>
            <a:pPr algn="l">
              <a:lnSpc>
                <a:spcPct val="90000"/>
              </a:lnSpc>
            </a:pPr>
            <a:endParaRPr lang="en-GB" sz="5500" dirty="0">
              <a:latin typeface="Calibri" panose="020F0502020204030204" pitchFamily="34" charset="0"/>
              <a:cs typeface="Calibri" panose="020F0502020204030204" pitchFamily="34" charset="0"/>
            </a:endParaRPr>
          </a:p>
          <a:p>
            <a:pPr>
              <a:lnSpc>
                <a:spcPct val="90000"/>
              </a:lnSpc>
            </a:pPr>
            <a:r>
              <a:rPr lang="en-GB" sz="8000" b="1" dirty="0">
                <a:solidFill>
                  <a:srgbClr val="FF0000"/>
                </a:solidFill>
                <a:latin typeface="Calibri" panose="020F0502020204030204" pitchFamily="34" charset="0"/>
                <a:cs typeface="Calibri" panose="020F0502020204030204" pitchFamily="34" charset="0"/>
              </a:rPr>
              <a:t>New homes</a:t>
            </a:r>
          </a:p>
          <a:p>
            <a:pPr lvl="1">
              <a:buFont typeface="Wingdings" panose="05000000000000000000" pitchFamily="2" charset="2"/>
              <a:buChar char="§"/>
              <a:defRPr/>
            </a:pPr>
            <a:r>
              <a:rPr lang="en-US" sz="7200" dirty="0">
                <a:latin typeface="Calibri" panose="020F0502020204030204" pitchFamily="34" charset="0"/>
                <a:cs typeface="Calibri" panose="020F0502020204030204" pitchFamily="34" charset="0"/>
              </a:rPr>
              <a:t>Current target 52,000</a:t>
            </a:r>
          </a:p>
          <a:p>
            <a:pPr lvl="1">
              <a:buFont typeface="Wingdings" panose="05000000000000000000" pitchFamily="2" charset="2"/>
              <a:buChar char="§"/>
              <a:defRPr/>
            </a:pPr>
            <a:r>
              <a:rPr lang="en-GB" sz="7200" dirty="0">
                <a:latin typeface="Calibri" panose="020F0502020204030204" pitchFamily="34" charset="0"/>
                <a:cs typeface="Calibri" panose="020F0502020204030204" pitchFamily="34" charset="0"/>
              </a:rPr>
              <a:t>Future target 88,000</a:t>
            </a:r>
          </a:p>
          <a:p>
            <a:pPr lvl="1">
              <a:buFont typeface="Wingdings" panose="05000000000000000000" pitchFamily="2" charset="2"/>
              <a:buChar char="§"/>
              <a:defRPr/>
            </a:pPr>
            <a:r>
              <a:rPr lang="en-GB" sz="7200" dirty="0">
                <a:latin typeface="Calibri" panose="020F0502020204030204" pitchFamily="34" charset="0"/>
                <a:cs typeface="Calibri" panose="020F0502020204030204" pitchFamily="34" charset="0"/>
              </a:rPr>
              <a:t>2023/24 completions 33,816</a:t>
            </a:r>
          </a:p>
          <a:p>
            <a:pPr lvl="1">
              <a:buFont typeface="Wingdings" panose="05000000000000000000" pitchFamily="2" charset="2"/>
              <a:buChar char="§"/>
              <a:defRPr/>
            </a:pPr>
            <a:endParaRPr lang="en-GB" sz="7200" dirty="0">
              <a:latin typeface="Calibri" panose="020F0502020204030204" pitchFamily="34" charset="0"/>
              <a:cs typeface="Calibri" panose="020F0502020204030204" pitchFamily="34" charset="0"/>
            </a:endParaRPr>
          </a:p>
          <a:p>
            <a:pPr>
              <a:lnSpc>
                <a:spcPct val="90000"/>
              </a:lnSpc>
            </a:pPr>
            <a:r>
              <a:rPr lang="en-GB" sz="8000" b="1" dirty="0">
                <a:solidFill>
                  <a:srgbClr val="FF0000"/>
                </a:solidFill>
                <a:latin typeface="Calibri" panose="020F0502020204030204" pitchFamily="34" charset="0"/>
                <a:cs typeface="Calibri" panose="020F0502020204030204" pitchFamily="34" charset="0"/>
              </a:rPr>
              <a:t>Affordable homes</a:t>
            </a:r>
          </a:p>
          <a:p>
            <a:pPr lvl="1">
              <a:buFont typeface="Wingdings" panose="05000000000000000000" pitchFamily="2" charset="2"/>
              <a:buChar char="§"/>
              <a:defRPr/>
            </a:pPr>
            <a:r>
              <a:rPr lang="en-US" sz="7200" dirty="0">
                <a:latin typeface="Calibri" panose="020F0502020204030204" pitchFamily="34" charset="0"/>
                <a:cs typeface="Calibri" panose="020F0502020204030204" pitchFamily="34" charset="0"/>
              </a:rPr>
              <a:t>Need per 2017 SHMA: 42,841</a:t>
            </a:r>
          </a:p>
          <a:p>
            <a:pPr lvl="1">
              <a:buFont typeface="Wingdings" panose="05000000000000000000" pitchFamily="2" charset="2"/>
              <a:buChar char="§"/>
              <a:defRPr/>
            </a:pPr>
            <a:r>
              <a:rPr lang="en-GB" sz="7200" dirty="0">
                <a:latin typeface="Calibri" panose="020F0502020204030204" pitchFamily="34" charset="0"/>
                <a:cs typeface="Calibri" panose="020F0502020204030204" pitchFamily="34" charset="0"/>
              </a:rPr>
              <a:t>2023/24 net new affordable homes 7274  -- of which social 8.3%</a:t>
            </a:r>
          </a:p>
          <a:p>
            <a:pPr marL="342900" marR="0" lvl="0" indent="-3429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n-GB" sz="6400" b="0" i="0" u="none" strike="noStrike" kern="1200" cap="none" spc="0" normalizeH="0" baseline="0" noProof="0" dirty="0">
              <a:ln>
                <a:noFill/>
              </a:ln>
              <a:solidFill>
                <a:prstClr val="black"/>
              </a:solidFill>
              <a:effectLst/>
              <a:uLnTx/>
              <a:uFillTx/>
              <a:latin typeface="Calibri"/>
              <a:ea typeface="+mn-ea"/>
              <a:cs typeface="+mn-cs"/>
            </a:endParaRPr>
          </a:p>
          <a:p>
            <a:pPr marL="685800" indent="-685800" algn="l">
              <a:lnSpc>
                <a:spcPct val="90000"/>
              </a:lnSpc>
              <a:buFont typeface="Arial" panose="020B0604020202020204" pitchFamily="34" charset="0"/>
              <a:buChar char="•"/>
            </a:pPr>
            <a:endParaRPr lang="en-GB" sz="5500" dirty="0">
              <a:latin typeface="Calibri" panose="020F0502020204030204" pitchFamily="34" charset="0"/>
              <a:cs typeface="Calibri" panose="020F0502020204030204" pitchFamily="34" charset="0"/>
            </a:endParaRPr>
          </a:p>
          <a:p>
            <a:pPr algn="l">
              <a:lnSpc>
                <a:spcPct val="90000"/>
              </a:lnSpc>
            </a:pPr>
            <a:endParaRPr lang="en-GB" sz="5500" dirty="0">
              <a:latin typeface="Calibri" panose="020F0502020204030204" pitchFamily="34" charset="0"/>
              <a:cs typeface="Calibri" panose="020F0502020204030204" pitchFamily="34" charset="0"/>
            </a:endParaRPr>
          </a:p>
          <a:p>
            <a:pPr algn="l">
              <a:lnSpc>
                <a:spcPct val="90000"/>
              </a:lnSpc>
            </a:pPr>
            <a:endParaRPr lang="en-GB" sz="5500" dirty="0">
              <a:latin typeface="Calibri" panose="020F0502020204030204" pitchFamily="34" charset="0"/>
              <a:cs typeface="Calibri" panose="020F0502020204030204" pitchFamily="34" charset="0"/>
            </a:endParaRPr>
          </a:p>
          <a:p>
            <a:pPr algn="l">
              <a:lnSpc>
                <a:spcPct val="90000"/>
              </a:lnSpc>
            </a:pPr>
            <a:endParaRPr lang="en-GB" sz="5500" dirty="0">
              <a:latin typeface="Calibri" panose="020F0502020204030204" pitchFamily="34" charset="0"/>
              <a:cs typeface="Calibri" panose="020F0502020204030204" pitchFamily="34" charset="0"/>
            </a:endParaRPr>
          </a:p>
          <a:p>
            <a:pPr algn="l">
              <a:lnSpc>
                <a:spcPct val="90000"/>
              </a:lnSpc>
            </a:pPr>
            <a:endParaRPr lang="en-GB" sz="1800" dirty="0">
              <a:latin typeface="Calibri" panose="020F0502020204030204" pitchFamily="34" charset="0"/>
              <a:cs typeface="Calibri" panose="020F0502020204030204" pitchFamily="34" charset="0"/>
            </a:endParaRPr>
          </a:p>
          <a:p>
            <a:pPr algn="l">
              <a:lnSpc>
                <a:spcPct val="90000"/>
              </a:lnSpc>
            </a:pPr>
            <a:endParaRPr lang="en-GB" sz="1800" dirty="0">
              <a:latin typeface="Calibri" panose="020F0502020204030204" pitchFamily="34" charset="0"/>
              <a:cs typeface="Calibri" panose="020F0502020204030204" pitchFamily="34" charset="0"/>
            </a:endParaRPr>
          </a:p>
          <a:p>
            <a:pPr algn="l">
              <a:lnSpc>
                <a:spcPct val="90000"/>
              </a:lnSpc>
            </a:pPr>
            <a:endParaRPr lang="en-GB" sz="1800" dirty="0">
              <a:latin typeface="Calibri" panose="020F0502020204030204" pitchFamily="34" charset="0"/>
              <a:cs typeface="Calibri" panose="020F0502020204030204" pitchFamily="34" charset="0"/>
            </a:endParaRPr>
          </a:p>
          <a:p>
            <a:pPr marL="285750" indent="-285750" algn="l">
              <a:lnSpc>
                <a:spcPct val="90000"/>
              </a:lnSpc>
              <a:buFont typeface="Arial" panose="020B0604020202020204" pitchFamily="34" charset="0"/>
              <a:buChar char="•"/>
            </a:pPr>
            <a:endParaRPr lang="en-GB" sz="1800" dirty="0">
              <a:latin typeface="Calibri" panose="020F0502020204030204" pitchFamily="34" charset="0"/>
              <a:cs typeface="Calibri" panose="020F0502020204030204" pitchFamily="34" charset="0"/>
            </a:endParaRPr>
          </a:p>
          <a:p>
            <a:pPr>
              <a:lnSpc>
                <a:spcPct val="90000"/>
              </a:lnSpc>
            </a:pPr>
            <a:endParaRPr lang="en-GB" sz="1600" dirty="0"/>
          </a:p>
        </p:txBody>
      </p:sp>
      <p:pic>
        <p:nvPicPr>
          <p:cNvPr id="7" name="Content Placeholder 6">
            <a:extLst>
              <a:ext uri="{FF2B5EF4-FFF2-40B4-BE49-F238E27FC236}">
                <a16:creationId xmlns:a16="http://schemas.microsoft.com/office/drawing/2014/main" id="{45F87D9C-C3E9-BF25-F65E-1A0EA5AED324}"/>
              </a:ext>
            </a:extLst>
          </p:cNvPr>
          <p:cNvPicPr>
            <a:picLocks noGrp="1" noChangeAspect="1"/>
          </p:cNvPicPr>
          <p:nvPr>
            <p:ph idx="1"/>
          </p:nvPr>
        </p:nvPicPr>
        <p:blipFill>
          <a:blip r:embed="rId3"/>
          <a:srcRect/>
          <a:stretch/>
        </p:blipFill>
        <p:spPr>
          <a:xfrm>
            <a:off x="4009937" y="2681199"/>
            <a:ext cx="4773169" cy="2138452"/>
          </a:xfrm>
        </p:spPr>
      </p:pic>
    </p:spTree>
    <p:extLst>
      <p:ext uri="{BB962C8B-B14F-4D97-AF65-F5344CB8AC3E}">
        <p14:creationId xmlns:p14="http://schemas.microsoft.com/office/powerpoint/2010/main" val="3441491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A71C8-E8EC-86A0-CE0A-4DFCA6B8D9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227926-18C3-6D48-DB00-928ED22CC8BF}"/>
              </a:ext>
            </a:extLst>
          </p:cNvPr>
          <p:cNvSpPr>
            <a:spLocks noGrp="1"/>
          </p:cNvSpPr>
          <p:nvPr>
            <p:ph type="title"/>
          </p:nvPr>
        </p:nvSpPr>
        <p:spPr/>
        <p:txBody>
          <a:bodyPr/>
          <a:lstStyle/>
          <a:p>
            <a:r>
              <a:rPr lang="en-GB" dirty="0"/>
              <a:t>London fails to meet its housing targets</a:t>
            </a:r>
          </a:p>
        </p:txBody>
      </p:sp>
      <p:sp>
        <p:nvSpPr>
          <p:cNvPr id="9" name="TextBox 8">
            <a:extLst>
              <a:ext uri="{FF2B5EF4-FFF2-40B4-BE49-F238E27FC236}">
                <a16:creationId xmlns:a16="http://schemas.microsoft.com/office/drawing/2014/main" id="{23837DC7-CED6-2DE9-10F2-DA576F11766C}"/>
              </a:ext>
            </a:extLst>
          </p:cNvPr>
          <p:cNvSpPr txBox="1"/>
          <p:nvPr/>
        </p:nvSpPr>
        <p:spPr>
          <a:xfrm>
            <a:off x="130629" y="1050072"/>
            <a:ext cx="4463712" cy="3785652"/>
          </a:xfrm>
          <a:prstGeom prst="rect">
            <a:avLst/>
          </a:prstGeom>
          <a:noFill/>
        </p:spPr>
        <p:txBody>
          <a:bodyPr wrap="square">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Why?</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000" dirty="0">
                <a:solidFill>
                  <a:prstClr val="black"/>
                </a:solidFill>
                <a:latin typeface="Calibri"/>
              </a:rPr>
              <a:t>National factors + some that particularly affect London:</a:t>
            </a:r>
          </a:p>
          <a:p>
            <a:pPr marL="742950" lvl="1" indent="-285750">
              <a:buFont typeface="Wingdings" panose="05000000000000000000" pitchFamily="2" charset="2"/>
              <a:buChar char="§"/>
              <a:defRPr/>
            </a:pPr>
            <a:r>
              <a:rPr lang="en-US" sz="2000" dirty="0">
                <a:solidFill>
                  <a:prstClr val="black"/>
                </a:solidFill>
                <a:latin typeface="Calibri"/>
              </a:rPr>
              <a:t>Planning constraints including green belt (Sadiq Khan recently promised to relax constraints)</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742950" lvl="1" indent="-285750">
              <a:buFont typeface="Wingdings" panose="05000000000000000000" pitchFamily="2" charset="2"/>
              <a:buChar char="§"/>
              <a:defRPr/>
            </a:pPr>
            <a:r>
              <a:rPr lang="en-US" sz="2000" dirty="0">
                <a:solidFill>
                  <a:prstClr val="black"/>
                </a:solidFill>
                <a:latin typeface="Calibri"/>
              </a:rPr>
              <a:t>Tighter rules for high-rise blocks post-Grenfell (high % of new London homes)</a:t>
            </a:r>
          </a:p>
          <a:p>
            <a:pPr marL="742950" lvl="1" indent="-285750">
              <a:buFont typeface="Wingdings" panose="05000000000000000000" pitchFamily="2" charset="2"/>
              <a:buChar char="§"/>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Reliance on market development to cross-</a:t>
            </a:r>
            <a:r>
              <a:rPr kumimoji="0" lang="en-US" sz="2000" b="0" i="0" u="none" strike="noStrike" kern="1200" cap="none" spc="0" normalizeH="0" baseline="0" noProof="0" dirty="0" err="1">
                <a:ln>
                  <a:noFill/>
                </a:ln>
                <a:solidFill>
                  <a:prstClr val="black"/>
                </a:solidFill>
                <a:effectLst/>
                <a:uLnTx/>
                <a:uFillTx/>
                <a:latin typeface="Calibri"/>
                <a:ea typeface="+mn-ea"/>
                <a:cs typeface="+mn-cs"/>
              </a:rPr>
              <a:t>subsidise</a:t>
            </a:r>
            <a:r>
              <a:rPr kumimoji="0" lang="en-US" sz="2000" b="0" i="0" u="none" strike="noStrike" kern="1200" cap="none" spc="0" normalizeH="0" baseline="0" noProof="0" dirty="0">
                <a:ln>
                  <a:noFill/>
                </a:ln>
                <a:solidFill>
                  <a:prstClr val="black"/>
                </a:solidFill>
                <a:effectLst/>
                <a:uLnTx/>
                <a:uFillTx/>
                <a:latin typeface="Calibri"/>
                <a:ea typeface="+mn-ea"/>
                <a:cs typeface="+mn-cs"/>
              </a:rPr>
              <a:t> new </a:t>
            </a:r>
            <a:r>
              <a:rPr kumimoji="0" lang="en-US" sz="2000" b="0" i="0" u="none" strike="noStrike" kern="1200" cap="none" spc="0" normalizeH="0" baseline="0" noProof="0">
                <a:ln>
                  <a:noFill/>
                </a:ln>
                <a:solidFill>
                  <a:prstClr val="black"/>
                </a:solidFill>
                <a:effectLst/>
                <a:uLnTx/>
                <a:uFillTx/>
                <a:latin typeface="Calibri"/>
                <a:ea typeface="+mn-ea"/>
                <a:cs typeface="+mn-cs"/>
              </a:rPr>
              <a:t>affordable homes </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AD7C1810-910D-2422-2B4C-A4F91E9FB311}"/>
              </a:ext>
            </a:extLst>
          </p:cNvPr>
          <p:cNvSpPr>
            <a:spLocks noGrp="1"/>
          </p:cNvSpPr>
          <p:nvPr>
            <p:ph sz="quarter" idx="10"/>
          </p:nvPr>
        </p:nvSpPr>
        <p:spPr>
          <a:xfrm>
            <a:off x="4760164" y="1132202"/>
            <a:ext cx="4209548" cy="3747994"/>
          </a:xfrm>
        </p:spPr>
        <p:txBody>
          <a:bodyPr>
            <a:normAutofit lnSpcReduction="10000"/>
          </a:bodyPr>
          <a:lstStyle/>
          <a:p>
            <a:r>
              <a:rPr lang="en-GB" b="1" dirty="0"/>
              <a:t>What can the Mayor do?</a:t>
            </a:r>
          </a:p>
          <a:p>
            <a:endParaRPr lang="en-GB" dirty="0"/>
          </a:p>
          <a:p>
            <a:pPr marL="285750" lvl="0" indent="-285750">
              <a:spcBef>
                <a:spcPts val="0"/>
              </a:spcBef>
              <a:buFont typeface="Wingdings" panose="05000000000000000000" pitchFamily="2" charset="2"/>
              <a:buChar char="§"/>
              <a:defRPr/>
            </a:pPr>
            <a:r>
              <a:rPr lang="en-US" dirty="0">
                <a:solidFill>
                  <a:prstClr val="black"/>
                </a:solidFill>
              </a:rPr>
              <a:t>Mayor has no </a:t>
            </a:r>
            <a:r>
              <a:rPr lang="en-US" b="1" i="1" dirty="0">
                <a:solidFill>
                  <a:prstClr val="black"/>
                </a:solidFill>
              </a:rPr>
              <a:t>direct </a:t>
            </a:r>
            <a:r>
              <a:rPr lang="en-US" dirty="0">
                <a:solidFill>
                  <a:prstClr val="black"/>
                </a:solidFill>
              </a:rPr>
              <a:t>control of housing production but can</a:t>
            </a:r>
          </a:p>
          <a:p>
            <a:pPr marL="1028700" lvl="1">
              <a:spcBef>
                <a:spcPts val="0"/>
              </a:spcBef>
              <a:buFont typeface="Wingdings" panose="05000000000000000000" pitchFamily="2" charset="2"/>
              <a:buChar char="§"/>
              <a:defRPr/>
            </a:pPr>
            <a:r>
              <a:rPr lang="en-US" dirty="0">
                <a:solidFill>
                  <a:prstClr val="black"/>
                </a:solidFill>
              </a:rPr>
              <a:t>Set targets for overall new homes &amp; % affordable—though boroughs are planning authorities</a:t>
            </a:r>
          </a:p>
          <a:p>
            <a:pPr marL="1028700" lvl="1">
              <a:spcBef>
                <a:spcPts val="0"/>
              </a:spcBef>
              <a:buFont typeface="Wingdings" panose="05000000000000000000" pitchFamily="2" charset="2"/>
              <a:buChar char="§"/>
              <a:defRPr/>
            </a:pPr>
            <a:r>
              <a:rPr lang="en-US" dirty="0">
                <a:solidFill>
                  <a:prstClr val="black"/>
                </a:solidFill>
              </a:rPr>
              <a:t>Allocate AHP £ within London </a:t>
            </a:r>
          </a:p>
          <a:p>
            <a:pPr marL="1028700" lvl="1">
              <a:spcBef>
                <a:spcPts val="0"/>
              </a:spcBef>
              <a:buFont typeface="Wingdings" panose="05000000000000000000" pitchFamily="2" charset="2"/>
              <a:buChar char="§"/>
              <a:defRPr/>
            </a:pPr>
            <a:r>
              <a:rPr lang="en-GB" dirty="0">
                <a:solidFill>
                  <a:prstClr val="black"/>
                </a:solidFill>
              </a:rPr>
              <a:t>Steer use of land owned by GLA-controlled bodies </a:t>
            </a:r>
            <a:r>
              <a:rPr lang="en-GB" dirty="0" err="1">
                <a:solidFill>
                  <a:prstClr val="black"/>
                </a:solidFill>
              </a:rPr>
              <a:t>eg</a:t>
            </a:r>
            <a:r>
              <a:rPr lang="en-GB" dirty="0">
                <a:solidFill>
                  <a:prstClr val="black"/>
                </a:solidFill>
              </a:rPr>
              <a:t> TfL</a:t>
            </a:r>
            <a:endParaRPr lang="en-GB" dirty="0"/>
          </a:p>
          <a:p>
            <a:endParaRPr lang="en-GB" dirty="0"/>
          </a:p>
        </p:txBody>
      </p:sp>
    </p:spTree>
    <p:extLst>
      <p:ext uri="{BB962C8B-B14F-4D97-AF65-F5344CB8AC3E}">
        <p14:creationId xmlns:p14="http://schemas.microsoft.com/office/powerpoint/2010/main" val="999562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Peter Williams</a:t>
            </a:r>
          </a:p>
        </p:txBody>
      </p:sp>
      <p:sp>
        <p:nvSpPr>
          <p:cNvPr id="4" name="TextBox 3"/>
          <p:cNvSpPr txBox="1"/>
          <p:nvPr/>
        </p:nvSpPr>
        <p:spPr>
          <a:xfrm>
            <a:off x="730861" y="1919980"/>
            <a:ext cx="4369524" cy="1384995"/>
          </a:xfrm>
          <a:prstGeom prst="rect">
            <a:avLst/>
          </a:prstGeom>
          <a:solidFill>
            <a:srgbClr val="CE5D3E">
              <a:alpha val="23000"/>
            </a:srgbClr>
          </a:solidFill>
        </p:spPr>
        <p:txBody>
          <a:bodyPr wrap="square" rtlCol="0">
            <a:spAutoFit/>
          </a:bodyPr>
          <a:lstStyle/>
          <a:p>
            <a:r>
              <a:rPr lang="en-GB" sz="2800" b="1" dirty="0"/>
              <a:t>The private housing market and first-time buyers</a:t>
            </a:r>
          </a:p>
          <a:p>
            <a:endParaRPr lang="en-GB" sz="2800" b="1" dirty="0"/>
          </a:p>
        </p:txBody>
      </p:sp>
      <p:pic>
        <p:nvPicPr>
          <p:cNvPr id="3" name="Picture 2">
            <a:extLst>
              <a:ext uri="{FF2B5EF4-FFF2-40B4-BE49-F238E27FC236}">
                <a16:creationId xmlns:a16="http://schemas.microsoft.com/office/drawing/2014/main" id="{D1B5CB99-3767-48B7-92E3-1325672A5F97}"/>
              </a:ext>
            </a:extLst>
          </p:cNvPr>
          <p:cNvPicPr>
            <a:picLocks noChangeAspect="1"/>
          </p:cNvPicPr>
          <p:nvPr/>
        </p:nvPicPr>
        <p:blipFill>
          <a:blip r:embed="rId2"/>
          <a:srcRect/>
          <a:stretch/>
        </p:blipFill>
        <p:spPr>
          <a:xfrm>
            <a:off x="5100698" y="2325136"/>
            <a:ext cx="3629149" cy="2564185"/>
          </a:xfrm>
          <a:prstGeom prst="rect">
            <a:avLst/>
          </a:prstGeom>
        </p:spPr>
      </p:pic>
    </p:spTree>
    <p:extLst>
      <p:ext uri="{BB962C8B-B14F-4D97-AF65-F5344CB8AC3E}">
        <p14:creationId xmlns:p14="http://schemas.microsoft.com/office/powerpoint/2010/main" val="2347204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640" y="0"/>
            <a:ext cx="6699568" cy="1021374"/>
          </a:xfrm>
        </p:spPr>
        <p:txBody>
          <a:bodyPr/>
          <a:lstStyle/>
          <a:p>
            <a:r>
              <a:rPr lang="en-GB" dirty="0"/>
              <a:t>The private market and first-time buyers</a:t>
            </a:r>
          </a:p>
        </p:txBody>
      </p:sp>
      <p:sp>
        <p:nvSpPr>
          <p:cNvPr id="3" name="Content Placeholder 2"/>
          <p:cNvSpPr>
            <a:spLocks noGrp="1"/>
          </p:cNvSpPr>
          <p:nvPr>
            <p:ph sz="quarter" idx="4"/>
          </p:nvPr>
        </p:nvSpPr>
        <p:spPr>
          <a:xfrm>
            <a:off x="310832" y="1395506"/>
            <a:ext cx="4333740" cy="3747994"/>
          </a:xfrm>
        </p:spPr>
        <p:txBody>
          <a:bodyPr>
            <a:normAutofit lnSpcReduction="10000"/>
          </a:bodyPr>
          <a:lstStyle/>
          <a:p>
            <a:pPr marL="342900" marR="0" lvl="0" indent="-3429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Aspiration for homeownership remains strong </a:t>
            </a:r>
          </a:p>
          <a:p>
            <a:pPr marL="342900" marR="0" lvl="0" indent="-3429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lang="en-GB" dirty="0">
                <a:solidFill>
                  <a:prstClr val="black"/>
                </a:solidFill>
                <a:latin typeface="Calibri"/>
              </a:rPr>
              <a:t>Push and pull but real constraints on FTBs</a:t>
            </a:r>
          </a:p>
          <a:p>
            <a:pPr marL="342900" marR="0" lvl="0" indent="-3429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332,000 FTBS in 2024 , below long-term average 387,000. Rising now</a:t>
            </a:r>
          </a:p>
          <a:p>
            <a:pPr marL="342900" marR="0" lvl="0" indent="-3429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Costs down, but high </a:t>
            </a:r>
            <a:r>
              <a:rPr kumimoji="0" lang="en-GB" sz="2000" b="0" i="0" u="none" strike="noStrike" kern="1200" cap="none" spc="0" normalizeH="0" baseline="0" noProof="0" dirty="0" err="1">
                <a:ln>
                  <a:noFill/>
                </a:ln>
                <a:solidFill>
                  <a:prstClr val="black"/>
                </a:solidFill>
                <a:effectLst/>
                <a:uLnTx/>
                <a:uFillTx/>
                <a:latin typeface="Calibri"/>
                <a:ea typeface="+mn-ea"/>
                <a:cs typeface="+mn-cs"/>
              </a:rPr>
              <a:t>compar</a:t>
            </a:r>
            <a:r>
              <a:rPr lang="en-GB" dirty="0">
                <a:solidFill>
                  <a:prstClr val="black"/>
                </a:solidFill>
                <a:latin typeface="Calibri"/>
              </a:rPr>
              <a:t>ed to 2021</a:t>
            </a:r>
          </a:p>
          <a:p>
            <a:pPr marL="342900" marR="0" lvl="0" indent="-3429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Reliance on BOMAD</a:t>
            </a:r>
          </a:p>
          <a:p>
            <a:pPr marL="342900" marR="0" lvl="0" indent="-3429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25-34 olds by income quartile - varied</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GB" i="1" dirty="0"/>
          </a:p>
        </p:txBody>
      </p:sp>
      <p:pic>
        <p:nvPicPr>
          <p:cNvPr id="6" name="Content Placeholder 5">
            <a:extLst>
              <a:ext uri="{FF2B5EF4-FFF2-40B4-BE49-F238E27FC236}">
                <a16:creationId xmlns:a16="http://schemas.microsoft.com/office/drawing/2014/main" id="{E8CDA613-EA7F-4152-9E81-884441E1DAC2}"/>
              </a:ext>
            </a:extLst>
          </p:cNvPr>
          <p:cNvPicPr>
            <a:picLocks noGrp="1" noChangeAspect="1"/>
          </p:cNvPicPr>
          <p:nvPr>
            <p:ph sz="quarter" idx="10"/>
          </p:nvPr>
        </p:nvPicPr>
        <p:blipFill>
          <a:blip r:embed="rId3"/>
          <a:srcRect/>
          <a:stretch/>
        </p:blipFill>
        <p:spPr>
          <a:xfrm>
            <a:off x="4796987" y="1667021"/>
            <a:ext cx="4248443" cy="2497015"/>
          </a:xfrm>
        </p:spPr>
      </p:pic>
    </p:spTree>
    <p:extLst>
      <p:ext uri="{BB962C8B-B14F-4D97-AF65-F5344CB8AC3E}">
        <p14:creationId xmlns:p14="http://schemas.microsoft.com/office/powerpoint/2010/main" val="2192390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471134-02F6-6499-C57F-DADABA7E2066}"/>
              </a:ext>
            </a:extLst>
          </p:cNvPr>
          <p:cNvSpPr>
            <a:spLocks noGrp="1"/>
          </p:cNvSpPr>
          <p:nvPr>
            <p:ph type="title"/>
          </p:nvPr>
        </p:nvSpPr>
        <p:spPr>
          <a:xfrm>
            <a:off x="213064" y="0"/>
            <a:ext cx="6651874" cy="1021374"/>
          </a:xfrm>
        </p:spPr>
        <p:txBody>
          <a:bodyPr/>
          <a:lstStyle/>
          <a:p>
            <a:r>
              <a:rPr lang="en-GB" dirty="0"/>
              <a:t>The private market and first-time buyers</a:t>
            </a:r>
          </a:p>
        </p:txBody>
      </p:sp>
      <p:sp>
        <p:nvSpPr>
          <p:cNvPr id="6" name="Content Placeholder 5">
            <a:extLst>
              <a:ext uri="{FF2B5EF4-FFF2-40B4-BE49-F238E27FC236}">
                <a16:creationId xmlns:a16="http://schemas.microsoft.com/office/drawing/2014/main" id="{9280473F-1CF8-C153-42ED-7088773F66BC}"/>
              </a:ext>
            </a:extLst>
          </p:cNvPr>
          <p:cNvSpPr>
            <a:spLocks noGrp="1"/>
          </p:cNvSpPr>
          <p:nvPr>
            <p:ph sz="quarter" idx="4"/>
          </p:nvPr>
        </p:nvSpPr>
        <p:spPr>
          <a:xfrm>
            <a:off x="313607" y="1145714"/>
            <a:ext cx="8516786" cy="3747994"/>
          </a:xfrm>
        </p:spPr>
        <p:txBody>
          <a:bodyPr>
            <a:normAutofit/>
          </a:bodyPr>
          <a:lstStyle/>
          <a:p>
            <a:pPr marL="342900" indent="-342900">
              <a:buFont typeface="Wingdings" panose="05000000000000000000" pitchFamily="2" charset="2"/>
              <a:buChar char="§"/>
            </a:pPr>
            <a:r>
              <a:rPr lang="en-US" dirty="0"/>
              <a:t>Ownership peaked in 2003 – at 71% - now down at 64%. A return? </a:t>
            </a:r>
          </a:p>
          <a:p>
            <a:pPr marL="342900" indent="-342900">
              <a:buFont typeface="Wingdings" panose="05000000000000000000" pitchFamily="2" charset="2"/>
              <a:buChar char="§"/>
            </a:pPr>
            <a:r>
              <a:rPr lang="en-US" dirty="0"/>
              <a:t>Mortgage market has changed – outright owners dominate, market has shrunk, more tightly regulated</a:t>
            </a:r>
          </a:p>
          <a:p>
            <a:pPr marL="342900" indent="-342900">
              <a:buFont typeface="Wingdings" panose="05000000000000000000" pitchFamily="2" charset="2"/>
              <a:buChar char="§"/>
            </a:pPr>
            <a:r>
              <a:rPr lang="en-US" dirty="0"/>
              <a:t>Lender and regulator response – higher multiples (6), easing HLTV lending cap as well as Govt Guarantee scheme – in total supporting perhaps a further 50,000 FTBs? </a:t>
            </a:r>
          </a:p>
          <a:p>
            <a:pPr marL="342900" indent="-342900">
              <a:buFont typeface="Wingdings" panose="05000000000000000000" pitchFamily="2" charset="2"/>
              <a:buChar char="§"/>
            </a:pPr>
            <a:r>
              <a:rPr lang="en-US" dirty="0"/>
              <a:t>Loss of confidence in run up to Budget so market has slowed but await announcements – FTBs clearly a political battleground</a:t>
            </a:r>
          </a:p>
          <a:p>
            <a:pPr marL="342900" indent="-342900">
              <a:buFont typeface="Wingdings" panose="05000000000000000000" pitchFamily="2" charset="2"/>
              <a:buChar char="§"/>
            </a:pPr>
            <a:r>
              <a:rPr lang="en-US" dirty="0"/>
              <a:t>Need clear recognition of importance of market to the economy as a whole</a:t>
            </a:r>
          </a:p>
          <a:p>
            <a:pPr marL="342900" indent="-342900">
              <a:buFont typeface="Wingdings" panose="05000000000000000000" pitchFamily="2" charset="2"/>
              <a:buChar char="§"/>
            </a:pPr>
            <a:r>
              <a:rPr lang="en-US" dirty="0"/>
              <a:t>In long run inheritance effect will boost HO but will also boost inequality.</a:t>
            </a:r>
          </a:p>
        </p:txBody>
      </p:sp>
    </p:spTree>
    <p:extLst>
      <p:ext uri="{BB962C8B-B14F-4D97-AF65-F5344CB8AC3E}">
        <p14:creationId xmlns:p14="http://schemas.microsoft.com/office/powerpoint/2010/main" val="1409254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70D09-493A-440E-8A95-94579BEE7DDD}"/>
              </a:ext>
            </a:extLst>
          </p:cNvPr>
          <p:cNvSpPr>
            <a:spLocks noGrp="1"/>
          </p:cNvSpPr>
          <p:nvPr>
            <p:ph type="title"/>
          </p:nvPr>
        </p:nvSpPr>
        <p:spPr/>
        <p:txBody>
          <a:bodyPr/>
          <a:lstStyle/>
          <a:p>
            <a:r>
              <a:rPr lang="en-GB" dirty="0"/>
              <a:t>Plans for the UK Housing Review 2026</a:t>
            </a:r>
          </a:p>
        </p:txBody>
      </p:sp>
      <p:pic>
        <p:nvPicPr>
          <p:cNvPr id="14" name="Picture 13">
            <a:extLst>
              <a:ext uri="{FF2B5EF4-FFF2-40B4-BE49-F238E27FC236}">
                <a16:creationId xmlns:a16="http://schemas.microsoft.com/office/drawing/2014/main" id="{06997D22-7625-714F-D74C-05A0922A7FBE}"/>
              </a:ext>
            </a:extLst>
          </p:cNvPr>
          <p:cNvPicPr>
            <a:picLocks noChangeAspect="1"/>
          </p:cNvPicPr>
          <p:nvPr/>
        </p:nvPicPr>
        <p:blipFill>
          <a:blip r:embed="rId3"/>
          <a:stretch>
            <a:fillRect/>
          </a:stretch>
        </p:blipFill>
        <p:spPr>
          <a:xfrm>
            <a:off x="779014" y="1286256"/>
            <a:ext cx="7653786" cy="3434026"/>
          </a:xfrm>
          <a:prstGeom prst="rect">
            <a:avLst/>
          </a:prstGeom>
        </p:spPr>
      </p:pic>
    </p:spTree>
    <p:extLst>
      <p:ext uri="{BB962C8B-B14F-4D97-AF65-F5344CB8AC3E}">
        <p14:creationId xmlns:p14="http://schemas.microsoft.com/office/powerpoint/2010/main" val="608268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DFEF79D-0FA9-9C14-883F-E85B88B6DC61}"/>
              </a:ext>
            </a:extLst>
          </p:cNvPr>
          <p:cNvPicPr>
            <a:picLocks noGrp="1" noChangeAspect="1"/>
          </p:cNvPicPr>
          <p:nvPr>
            <p:ph idx="1"/>
          </p:nvPr>
        </p:nvPicPr>
        <p:blipFill>
          <a:blip r:embed="rId2"/>
          <a:stretch>
            <a:fillRect/>
          </a:stretch>
        </p:blipFill>
        <p:spPr>
          <a:xfrm>
            <a:off x="6287221" y="0"/>
            <a:ext cx="2856779" cy="5143500"/>
          </a:xfrm>
          <a:prstGeom prst="rect">
            <a:avLst/>
          </a:prstGeom>
          <a:noFill/>
        </p:spPr>
      </p:pic>
      <p:sp>
        <p:nvSpPr>
          <p:cNvPr id="6" name="TextBox 5">
            <a:extLst>
              <a:ext uri="{FF2B5EF4-FFF2-40B4-BE49-F238E27FC236}">
                <a16:creationId xmlns:a16="http://schemas.microsoft.com/office/drawing/2014/main" id="{BB61E5D1-A065-C6BF-A9F8-53F6704D6834}"/>
              </a:ext>
            </a:extLst>
          </p:cNvPr>
          <p:cNvSpPr txBox="1"/>
          <p:nvPr/>
        </p:nvSpPr>
        <p:spPr>
          <a:xfrm>
            <a:off x="3841750" y="914400"/>
            <a:ext cx="2355850" cy="3416320"/>
          </a:xfrm>
          <a:prstGeom prst="rect">
            <a:avLst/>
          </a:prstGeom>
          <a:noFill/>
        </p:spPr>
        <p:txBody>
          <a:bodyPr wrap="square" rtlCol="0">
            <a:spAutoFit/>
          </a:bodyPr>
          <a:lstStyle/>
          <a:p>
            <a:r>
              <a:rPr lang="en-GB" dirty="0">
                <a:solidFill>
                  <a:schemeClr val="bg1">
                    <a:lumMod val="95000"/>
                  </a:schemeClr>
                </a:solidFill>
              </a:rPr>
              <a:t>CIH and the UKHR team are grateful to the Ministry of Housing, Communities and Local Government, the Scottish and Welsh Governments and all of our sponsors (see panel), for their support for the </a:t>
            </a:r>
            <a:r>
              <a:rPr lang="en-GB" i="1" dirty="0">
                <a:solidFill>
                  <a:schemeClr val="bg1">
                    <a:lumMod val="95000"/>
                  </a:schemeClr>
                </a:solidFill>
              </a:rPr>
              <a:t>Review’s </a:t>
            </a:r>
            <a:r>
              <a:rPr lang="en-GB" dirty="0">
                <a:solidFill>
                  <a:schemeClr val="bg1">
                    <a:lumMod val="95000"/>
                  </a:schemeClr>
                </a:solidFill>
              </a:rPr>
              <a:t>production and publication</a:t>
            </a:r>
          </a:p>
        </p:txBody>
      </p:sp>
    </p:spTree>
    <p:extLst>
      <p:ext uri="{BB962C8B-B14F-4D97-AF65-F5344CB8AC3E}">
        <p14:creationId xmlns:p14="http://schemas.microsoft.com/office/powerpoint/2010/main" val="2922867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Mark Stephens</a:t>
            </a:r>
          </a:p>
        </p:txBody>
      </p:sp>
      <p:sp>
        <p:nvSpPr>
          <p:cNvPr id="4" name="TextBox 3"/>
          <p:cNvSpPr txBox="1"/>
          <p:nvPr/>
        </p:nvSpPr>
        <p:spPr>
          <a:xfrm>
            <a:off x="1152292" y="1700696"/>
            <a:ext cx="3905043" cy="2031325"/>
          </a:xfrm>
          <a:prstGeom prst="rect">
            <a:avLst/>
          </a:prstGeom>
          <a:solidFill>
            <a:srgbClr val="CE5D3E">
              <a:alpha val="23000"/>
            </a:srgbClr>
          </a:solidFill>
        </p:spPr>
        <p:txBody>
          <a:bodyPr wrap="square" rtlCol="0">
            <a:spAutoFit/>
          </a:bodyPr>
          <a:lstStyle/>
          <a:p>
            <a:endParaRPr lang="en-GB" dirty="0">
              <a:solidFill>
                <a:prstClr val="black"/>
              </a:solidFill>
            </a:endParaRPr>
          </a:p>
          <a:p>
            <a:r>
              <a:rPr lang="en-GB" sz="2800" b="1" dirty="0">
                <a:solidFill>
                  <a:prstClr val="black"/>
                </a:solidFill>
              </a:rPr>
              <a:t>The Economy, the Spending Review and the coming Budget</a:t>
            </a:r>
            <a:endParaRPr lang="en-GB" sz="2000" b="1" dirty="0">
              <a:solidFill>
                <a:prstClr val="black"/>
              </a:solidFill>
            </a:endParaRPr>
          </a:p>
          <a:p>
            <a:endParaRPr lang="en-GB" sz="2400" b="1" dirty="0">
              <a:solidFill>
                <a:prstClr val="black"/>
              </a:solidFill>
            </a:endParaRPr>
          </a:p>
        </p:txBody>
      </p:sp>
      <p:pic>
        <p:nvPicPr>
          <p:cNvPr id="3" name="Picture 2">
            <a:extLst>
              <a:ext uri="{FF2B5EF4-FFF2-40B4-BE49-F238E27FC236}">
                <a16:creationId xmlns:a16="http://schemas.microsoft.com/office/drawing/2014/main" id="{617FF546-6B72-40E5-B9B7-E9855557ACEC}"/>
              </a:ext>
            </a:extLst>
          </p:cNvPr>
          <p:cNvPicPr>
            <a:picLocks noChangeAspect="1"/>
          </p:cNvPicPr>
          <p:nvPr/>
        </p:nvPicPr>
        <p:blipFill>
          <a:blip r:embed="rId2"/>
          <a:srcRect/>
          <a:stretch/>
        </p:blipFill>
        <p:spPr>
          <a:xfrm>
            <a:off x="5008238" y="2334863"/>
            <a:ext cx="3540776" cy="2501744"/>
          </a:xfrm>
          <a:prstGeom prst="rect">
            <a:avLst/>
          </a:prstGeom>
        </p:spPr>
      </p:pic>
    </p:spTree>
    <p:extLst>
      <p:ext uri="{BB962C8B-B14F-4D97-AF65-F5344CB8AC3E}">
        <p14:creationId xmlns:p14="http://schemas.microsoft.com/office/powerpoint/2010/main" val="354454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Public expenditure and the economy</a:t>
            </a:r>
          </a:p>
        </p:txBody>
      </p:sp>
      <p:sp>
        <p:nvSpPr>
          <p:cNvPr id="3" name="Content Placeholder 2"/>
          <p:cNvSpPr>
            <a:spLocks noGrp="1"/>
          </p:cNvSpPr>
          <p:nvPr>
            <p:ph sz="quarter" idx="4"/>
          </p:nvPr>
        </p:nvSpPr>
        <p:spPr>
          <a:xfrm>
            <a:off x="236490" y="1182883"/>
            <a:ext cx="4030710" cy="3745955"/>
          </a:xfrm>
        </p:spPr>
        <p:txBody>
          <a:bodyPr>
            <a:normAutofit fontScale="85000" lnSpcReduction="10000"/>
          </a:bodyPr>
          <a:lstStyle/>
          <a:p>
            <a:pPr marL="342900" indent="-342900">
              <a:buFont typeface="Arial" panose="020B0604020202020204" pitchFamily="34" charset="0"/>
              <a:buChar char="•"/>
            </a:pPr>
            <a:r>
              <a:rPr lang="en-GB" dirty="0"/>
              <a:t>Economy provides backdrop to Budget</a:t>
            </a:r>
          </a:p>
          <a:p>
            <a:pPr marL="342900" indent="-342900">
              <a:buFont typeface="Arial" panose="020B0604020202020204" pitchFamily="34" charset="0"/>
              <a:buChar char="•"/>
            </a:pPr>
            <a:r>
              <a:rPr lang="en-GB" dirty="0"/>
              <a:t>Low growth since GFC compounded by persistence of inflation</a:t>
            </a:r>
          </a:p>
          <a:p>
            <a:pPr marL="342900" indent="-342900">
              <a:buFont typeface="Arial" panose="020B0604020202020204" pitchFamily="34" charset="0"/>
              <a:buChar char="•"/>
            </a:pPr>
            <a:r>
              <a:rPr lang="en-GB" dirty="0"/>
              <a:t>Key players = Treasury, Bank and OBR</a:t>
            </a:r>
          </a:p>
          <a:p>
            <a:pPr marL="342900" indent="-342900">
              <a:buFont typeface="Arial" panose="020B0604020202020204" pitchFamily="34" charset="0"/>
              <a:buChar char="•"/>
            </a:pPr>
            <a:r>
              <a:rPr lang="en-GB" dirty="0"/>
              <a:t>Inflation limits Bank of England’s ability to cut Base Rates</a:t>
            </a:r>
          </a:p>
          <a:p>
            <a:pPr marL="342900" indent="-342900">
              <a:buFont typeface="Arial" panose="020B0604020202020204" pitchFamily="34" charset="0"/>
              <a:buChar char="•"/>
            </a:pPr>
            <a:r>
              <a:rPr lang="en-GB" dirty="0"/>
              <a:t>But gilt yields creeping up, indicating market unease with govt finances</a:t>
            </a:r>
          </a:p>
          <a:p>
            <a:pPr marL="342900" indent="-342900">
              <a:buFont typeface="Arial" panose="020B0604020202020204" pitchFamily="34" charset="0"/>
              <a:buChar char="•"/>
            </a:pPr>
            <a:r>
              <a:rPr lang="en-GB" dirty="0"/>
              <a:t>OBR forecast crucial for “headroom” / tax rises/ spending cuts in Budget</a:t>
            </a:r>
          </a:p>
          <a:p>
            <a:pPr marL="342900" indent="-342900">
              <a:buFont typeface="Arial" panose="020B0604020202020204" pitchFamily="34" charset="0"/>
              <a:buChar char="•"/>
            </a:pPr>
            <a:r>
              <a:rPr lang="en-GB" dirty="0"/>
              <a:t>Treasury leading on planning reforms to convince OBR to improve forecasts</a:t>
            </a:r>
          </a:p>
          <a:p>
            <a:pPr marL="342900" indent="-342900">
              <a:buFont typeface="Arial" panose="020B0604020202020204" pitchFamily="34" charset="0"/>
              <a:buChar char="•"/>
            </a:pPr>
            <a:r>
              <a:rPr lang="en-GB" dirty="0"/>
              <a:t>Bank has slowed bond sales (QT) – which helps government finances.    </a:t>
            </a:r>
          </a:p>
          <a:p>
            <a:pPr marL="342900" indent="-342900">
              <a:buFont typeface="Arial" panose="020B0604020202020204" pitchFamily="34" charset="0"/>
              <a:buChar char="•"/>
            </a:pPr>
            <a:endParaRPr lang="en-GB" dirty="0"/>
          </a:p>
          <a:p>
            <a:endParaRPr lang="en-GB" dirty="0"/>
          </a:p>
          <a:p>
            <a:endParaRPr lang="en-GB" dirty="0"/>
          </a:p>
        </p:txBody>
      </p:sp>
      <p:pic>
        <p:nvPicPr>
          <p:cNvPr id="7" name="Content Placeholder 6">
            <a:extLst>
              <a:ext uri="{FF2B5EF4-FFF2-40B4-BE49-F238E27FC236}">
                <a16:creationId xmlns:a16="http://schemas.microsoft.com/office/drawing/2014/main" id="{6A0DA9B1-3C89-E629-7470-34A810BA9019}"/>
              </a:ext>
            </a:extLst>
          </p:cNvPr>
          <p:cNvPicPr>
            <a:picLocks noGrp="1" noChangeAspect="1"/>
          </p:cNvPicPr>
          <p:nvPr>
            <p:ph sz="quarter" idx="10"/>
          </p:nvPr>
        </p:nvPicPr>
        <p:blipFill>
          <a:blip r:embed="rId3"/>
          <a:stretch>
            <a:fillRect/>
          </a:stretch>
        </p:blipFill>
        <p:spPr>
          <a:xfrm>
            <a:off x="4343047" y="1936750"/>
            <a:ext cx="4742760" cy="2030217"/>
          </a:xfrm>
          <a:prstGeom prst="rect">
            <a:avLst/>
          </a:prstGeom>
        </p:spPr>
      </p:pic>
    </p:spTree>
    <p:extLst>
      <p:ext uri="{BB962C8B-B14F-4D97-AF65-F5344CB8AC3E}">
        <p14:creationId xmlns:p14="http://schemas.microsoft.com/office/powerpoint/2010/main" val="2509020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77B90-909F-AAAC-5E15-C02A29216C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0F5516-AA2D-6A78-177B-86F59BA116BC}"/>
              </a:ext>
            </a:extLst>
          </p:cNvPr>
          <p:cNvSpPr>
            <a:spLocks noGrp="1"/>
          </p:cNvSpPr>
          <p:nvPr>
            <p:ph type="title"/>
          </p:nvPr>
        </p:nvSpPr>
        <p:spPr/>
        <p:txBody>
          <a:bodyPr/>
          <a:lstStyle/>
          <a:p>
            <a:r>
              <a:rPr lang="en-GB" dirty="0"/>
              <a:t>Public expenditure and the economy</a:t>
            </a:r>
          </a:p>
        </p:txBody>
      </p:sp>
      <p:sp>
        <p:nvSpPr>
          <p:cNvPr id="3" name="Content Placeholder 2">
            <a:extLst>
              <a:ext uri="{FF2B5EF4-FFF2-40B4-BE49-F238E27FC236}">
                <a16:creationId xmlns:a16="http://schemas.microsoft.com/office/drawing/2014/main" id="{3D94A142-2478-4998-9083-EAEC3D6DAF48}"/>
              </a:ext>
            </a:extLst>
          </p:cNvPr>
          <p:cNvSpPr>
            <a:spLocks noGrp="1"/>
          </p:cNvSpPr>
          <p:nvPr>
            <p:ph sz="quarter" idx="4"/>
          </p:nvPr>
        </p:nvSpPr>
        <p:spPr>
          <a:xfrm>
            <a:off x="236490" y="1182883"/>
            <a:ext cx="4030710" cy="3745955"/>
          </a:xfrm>
        </p:spPr>
        <p:txBody>
          <a:bodyPr>
            <a:normAutofit fontScale="92500" lnSpcReduction="20000"/>
          </a:bodyPr>
          <a:lstStyle/>
          <a:p>
            <a:pPr marL="342900" indent="-342900">
              <a:buFont typeface="Arial" panose="020B0604020202020204" pitchFamily="34" charset="0"/>
              <a:buChar char="•"/>
            </a:pPr>
            <a:r>
              <a:rPr lang="en-GB" dirty="0"/>
              <a:t>SR25 set out capital spending for 4 years:</a:t>
            </a:r>
          </a:p>
          <a:p>
            <a:pPr marL="1085850" lvl="1" indent="-342900">
              <a:buFont typeface="Arial" panose="020B0604020202020204" pitchFamily="34" charset="0"/>
              <a:buChar char="•"/>
            </a:pPr>
            <a:r>
              <a:rPr lang="en-GB" dirty="0"/>
              <a:t>£39bn SAHP (10 </a:t>
            </a:r>
            <a:r>
              <a:rPr lang="en-GB" dirty="0" err="1"/>
              <a:t>yr</a:t>
            </a:r>
            <a:r>
              <a:rPr lang="en-GB" dirty="0"/>
              <a:t>)</a:t>
            </a:r>
          </a:p>
          <a:p>
            <a:pPr marL="1085850" lvl="1" indent="-342900">
              <a:buFont typeface="Arial" panose="020B0604020202020204" pitchFamily="34" charset="0"/>
              <a:buChar char="•"/>
            </a:pPr>
            <a:r>
              <a:rPr lang="en-GB" dirty="0"/>
              <a:t>Increased use of financial transactions, inc. £5.1bn (to 2029/30) for National Housing Bank</a:t>
            </a:r>
          </a:p>
          <a:p>
            <a:pPr marL="342900" indent="-342900">
              <a:buFont typeface="Arial" panose="020B0604020202020204" pitchFamily="34" charset="0"/>
              <a:buChar char="•"/>
            </a:pPr>
            <a:r>
              <a:rPr lang="en-GB" dirty="0"/>
              <a:t>Resource spending (3 year) squeezed, esp. outside protected departments</a:t>
            </a:r>
          </a:p>
          <a:p>
            <a:pPr marL="342900" indent="-342900">
              <a:buFont typeface="Arial" panose="020B0604020202020204" pitchFamily="34" charset="0"/>
              <a:buChar char="•"/>
            </a:pPr>
            <a:r>
              <a:rPr lang="en-GB" dirty="0"/>
              <a:t>Large tax rises anticipated in Budget</a:t>
            </a:r>
          </a:p>
          <a:p>
            <a:pPr marL="342900" indent="-342900">
              <a:buFont typeface="Arial" panose="020B0604020202020204" pitchFamily="34" charset="0"/>
              <a:buChar char="•"/>
            </a:pPr>
            <a:r>
              <a:rPr lang="en-GB" dirty="0"/>
              <a:t>Sparked debates on property taxes</a:t>
            </a:r>
          </a:p>
          <a:p>
            <a:pPr marL="342900" indent="-342900">
              <a:buFont typeface="Arial" panose="020B0604020202020204" pitchFamily="34" charset="0"/>
              <a:buChar char="•"/>
            </a:pPr>
            <a:r>
              <a:rPr lang="en-GB" dirty="0"/>
              <a:t>Another spending review in 2027.</a:t>
            </a:r>
          </a:p>
        </p:txBody>
      </p:sp>
      <p:pic>
        <p:nvPicPr>
          <p:cNvPr id="7" name="Content Placeholder 6">
            <a:extLst>
              <a:ext uri="{FF2B5EF4-FFF2-40B4-BE49-F238E27FC236}">
                <a16:creationId xmlns:a16="http://schemas.microsoft.com/office/drawing/2014/main" id="{887012C8-11BF-E341-CF8B-A9C4D6F56A81}"/>
              </a:ext>
            </a:extLst>
          </p:cNvPr>
          <p:cNvPicPr>
            <a:picLocks noGrp="1" noChangeAspect="1"/>
          </p:cNvPicPr>
          <p:nvPr>
            <p:ph sz="quarter" idx="10"/>
          </p:nvPr>
        </p:nvPicPr>
        <p:blipFill>
          <a:blip r:embed="rId3"/>
          <a:srcRect/>
          <a:stretch/>
        </p:blipFill>
        <p:spPr>
          <a:xfrm>
            <a:off x="4343047" y="1936750"/>
            <a:ext cx="4742760" cy="2030217"/>
          </a:xfrm>
          <a:prstGeom prst="rect">
            <a:avLst/>
          </a:prstGeom>
        </p:spPr>
      </p:pic>
    </p:spTree>
    <p:extLst>
      <p:ext uri="{BB962C8B-B14F-4D97-AF65-F5344CB8AC3E}">
        <p14:creationId xmlns:p14="http://schemas.microsoft.com/office/powerpoint/2010/main" val="2161270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Matthew Scott</a:t>
            </a:r>
          </a:p>
        </p:txBody>
      </p:sp>
      <p:sp>
        <p:nvSpPr>
          <p:cNvPr id="4" name="TextBox 3"/>
          <p:cNvSpPr txBox="1"/>
          <p:nvPr/>
        </p:nvSpPr>
        <p:spPr>
          <a:xfrm>
            <a:off x="832624" y="1694985"/>
            <a:ext cx="7259816" cy="1231106"/>
          </a:xfrm>
          <a:prstGeom prst="rect">
            <a:avLst/>
          </a:prstGeom>
          <a:solidFill>
            <a:srgbClr val="CE5D3E">
              <a:alpha val="23000"/>
            </a:srgbClr>
          </a:solidFill>
        </p:spPr>
        <p:txBody>
          <a:bodyPr wrap="square" rtlCol="0">
            <a:spAutoFit/>
          </a:bodyPr>
          <a:lstStyle/>
          <a:p>
            <a:endParaRPr lang="en-GB" dirty="0">
              <a:solidFill>
                <a:prstClr val="black"/>
              </a:solidFill>
            </a:endParaRPr>
          </a:p>
          <a:p>
            <a:r>
              <a:rPr lang="en-GB" sz="2800" b="1" dirty="0">
                <a:solidFill>
                  <a:prstClr val="black"/>
                </a:solidFill>
              </a:rPr>
              <a:t>Retrofit policy – will an area-based approach work?</a:t>
            </a:r>
            <a:endParaRPr lang="en-GB" sz="2400" b="1" dirty="0">
              <a:solidFill>
                <a:prstClr val="black"/>
              </a:solidFill>
            </a:endParaRPr>
          </a:p>
        </p:txBody>
      </p:sp>
      <p:pic>
        <p:nvPicPr>
          <p:cNvPr id="3" name="Picture 2">
            <a:extLst>
              <a:ext uri="{FF2B5EF4-FFF2-40B4-BE49-F238E27FC236}">
                <a16:creationId xmlns:a16="http://schemas.microsoft.com/office/drawing/2014/main" id="{617FF546-6B72-40E5-B9B7-E9855557ACEC}"/>
              </a:ext>
            </a:extLst>
          </p:cNvPr>
          <p:cNvPicPr>
            <a:picLocks noChangeAspect="1"/>
          </p:cNvPicPr>
          <p:nvPr/>
        </p:nvPicPr>
        <p:blipFill>
          <a:blip r:embed="rId3"/>
          <a:srcRect/>
          <a:stretch/>
        </p:blipFill>
        <p:spPr>
          <a:xfrm>
            <a:off x="5383085" y="2599706"/>
            <a:ext cx="3166019" cy="2236959"/>
          </a:xfrm>
          <a:prstGeom prst="rect">
            <a:avLst/>
          </a:prstGeom>
        </p:spPr>
      </p:pic>
    </p:spTree>
    <p:extLst>
      <p:ext uri="{BB962C8B-B14F-4D97-AF65-F5344CB8AC3E}">
        <p14:creationId xmlns:p14="http://schemas.microsoft.com/office/powerpoint/2010/main" val="227524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832" y="0"/>
            <a:ext cx="6554106" cy="1021374"/>
          </a:xfrm>
        </p:spPr>
        <p:txBody>
          <a:bodyPr anchor="ctr">
            <a:normAutofit/>
          </a:bodyPr>
          <a:lstStyle/>
          <a:p>
            <a:r>
              <a:rPr lang="en-GB" dirty="0"/>
              <a:t>Retrofit policy – will an area-based approach work?</a:t>
            </a:r>
          </a:p>
        </p:txBody>
      </p:sp>
      <p:pic>
        <p:nvPicPr>
          <p:cNvPr id="7" name="Picture 6">
            <a:extLst>
              <a:ext uri="{FF2B5EF4-FFF2-40B4-BE49-F238E27FC236}">
                <a16:creationId xmlns:a16="http://schemas.microsoft.com/office/drawing/2014/main" id="{57E4B155-1A59-EFEA-A16C-C1815A764B38}"/>
              </a:ext>
            </a:extLst>
          </p:cNvPr>
          <p:cNvPicPr>
            <a:picLocks noChangeAspect="1"/>
          </p:cNvPicPr>
          <p:nvPr/>
        </p:nvPicPr>
        <p:blipFill>
          <a:blip r:embed="rId3"/>
          <a:stretch>
            <a:fillRect/>
          </a:stretch>
        </p:blipFill>
        <p:spPr>
          <a:xfrm>
            <a:off x="935873" y="1145714"/>
            <a:ext cx="7189197" cy="3936084"/>
          </a:xfrm>
          <a:prstGeom prst="rect">
            <a:avLst/>
          </a:prstGeom>
          <a:noFill/>
        </p:spPr>
      </p:pic>
    </p:spTree>
    <p:extLst>
      <p:ext uri="{BB962C8B-B14F-4D97-AF65-F5344CB8AC3E}">
        <p14:creationId xmlns:p14="http://schemas.microsoft.com/office/powerpoint/2010/main" val="548844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Retrofit policy – will an area-based approach work?</a:t>
            </a:r>
          </a:p>
        </p:txBody>
      </p:sp>
      <p:sp>
        <p:nvSpPr>
          <p:cNvPr id="3" name="Content Placeholder 2"/>
          <p:cNvSpPr>
            <a:spLocks noGrp="1"/>
          </p:cNvSpPr>
          <p:nvPr>
            <p:ph sz="quarter" idx="4"/>
          </p:nvPr>
        </p:nvSpPr>
        <p:spPr>
          <a:xfrm>
            <a:off x="145050" y="1165480"/>
            <a:ext cx="3291570" cy="3892037"/>
          </a:xfrm>
        </p:spPr>
        <p:txBody>
          <a:bodyPr>
            <a:normAutofit fontScale="92500"/>
          </a:bodyPr>
          <a:lstStyle/>
          <a:p>
            <a:pPr marL="34290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700" b="0" i="0" u="none" strike="noStrike" kern="1200" cap="none" spc="0" normalizeH="0" baseline="0" noProof="0" dirty="0">
                <a:ln>
                  <a:noFill/>
                </a:ln>
                <a:solidFill>
                  <a:prstClr val="black"/>
                </a:solidFill>
                <a:effectLst/>
                <a:uLnTx/>
                <a:uFillTx/>
                <a:latin typeface="Calibri"/>
                <a:ea typeface="+mn-ea"/>
                <a:cs typeface="+mn-cs"/>
              </a:rPr>
              <a:t>We are </a:t>
            </a:r>
            <a:r>
              <a:rPr kumimoji="0" lang="en-GB" sz="1700" b="1" i="0" u="none" strike="noStrike" kern="1200" cap="none" spc="0" normalizeH="0" baseline="0" noProof="0" dirty="0">
                <a:ln>
                  <a:noFill/>
                </a:ln>
                <a:solidFill>
                  <a:prstClr val="black"/>
                </a:solidFill>
                <a:effectLst/>
                <a:uLnTx/>
                <a:uFillTx/>
                <a:latin typeface="Calibri"/>
                <a:ea typeface="+mn-ea"/>
                <a:cs typeface="+mn-cs"/>
              </a:rPr>
              <a:t>significantly off track</a:t>
            </a:r>
            <a:r>
              <a:rPr kumimoji="0" lang="en-GB" sz="1700" b="0" i="0" u="none" strike="noStrike" kern="1200" cap="none" spc="0" normalizeH="0" baseline="0" noProof="0" dirty="0">
                <a:ln>
                  <a:noFill/>
                </a:ln>
                <a:solidFill>
                  <a:prstClr val="black"/>
                </a:solidFill>
                <a:effectLst/>
                <a:uLnTx/>
                <a:uFillTx/>
                <a:latin typeface="Calibri"/>
                <a:ea typeface="+mn-ea"/>
                <a:cs typeface="+mn-cs"/>
              </a:rPr>
              <a:t> to meet CCC CB7 trajectory</a:t>
            </a:r>
          </a:p>
          <a:p>
            <a:pPr marR="0" lvl="0" algn="l" defTabSz="457200" rtl="0" eaLnBrk="1" fontAlgn="auto" latinLnBrk="0" hangingPunct="1">
              <a:lnSpc>
                <a:spcPct val="100000"/>
              </a:lnSpc>
              <a:spcBef>
                <a:spcPct val="20000"/>
              </a:spcBef>
              <a:spcAft>
                <a:spcPts val="0"/>
              </a:spcAft>
              <a:buClrTx/>
              <a:buSzTx/>
              <a:tabLst/>
              <a:defRPr/>
            </a:pPr>
            <a:endParaRPr kumimoji="0" lang="en-GB" sz="17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700" b="0" i="0" u="none" strike="noStrike" kern="1200" cap="none" spc="0" normalizeH="0" baseline="0" noProof="0" dirty="0">
                <a:ln>
                  <a:noFill/>
                </a:ln>
                <a:solidFill>
                  <a:prstClr val="black"/>
                </a:solidFill>
                <a:effectLst/>
                <a:uLnTx/>
                <a:uFillTx/>
                <a:latin typeface="Calibri"/>
                <a:ea typeface="+mn-ea"/>
                <a:cs typeface="+mn-cs"/>
              </a:rPr>
              <a:t>Complex targeting and eligibility criteria can </a:t>
            </a:r>
            <a:r>
              <a:rPr kumimoji="0" lang="en-GB" sz="1700" b="1" i="0" u="none" strike="noStrike" kern="1200" cap="none" spc="0" normalizeH="0" baseline="0" noProof="0" dirty="0">
                <a:ln>
                  <a:noFill/>
                </a:ln>
                <a:solidFill>
                  <a:prstClr val="black"/>
                </a:solidFill>
                <a:effectLst/>
                <a:uLnTx/>
                <a:uFillTx/>
                <a:latin typeface="Calibri"/>
                <a:ea typeface="+mn-ea"/>
                <a:cs typeface="+mn-cs"/>
              </a:rPr>
              <a:t>slow delivery</a:t>
            </a:r>
            <a:endParaRPr kumimoji="0" lang="en-GB" sz="1700" b="0" i="0" u="none" strike="noStrike" kern="1200" cap="none" spc="0" normalizeH="0" baseline="0" noProof="0" dirty="0">
              <a:ln>
                <a:noFill/>
              </a:ln>
              <a:solidFill>
                <a:prstClr val="black"/>
              </a:solidFill>
              <a:effectLst/>
              <a:uLnTx/>
              <a:uFillTx/>
              <a:latin typeface="Calibri"/>
              <a:ea typeface="+mn-ea"/>
              <a:cs typeface="+mn-cs"/>
            </a:endParaRPr>
          </a:p>
          <a:p>
            <a:pPr marR="0" lvl="0" algn="l" defTabSz="457200" rtl="0" eaLnBrk="1" fontAlgn="auto" latinLnBrk="0" hangingPunct="1">
              <a:lnSpc>
                <a:spcPct val="100000"/>
              </a:lnSpc>
              <a:spcBef>
                <a:spcPct val="20000"/>
              </a:spcBef>
              <a:spcAft>
                <a:spcPts val="0"/>
              </a:spcAft>
              <a:buClrTx/>
              <a:buSzTx/>
              <a:tabLst/>
              <a:defRPr/>
            </a:pPr>
            <a:endParaRPr kumimoji="0" lang="en-GB" sz="17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700" b="1" i="0" u="none" strike="noStrike" kern="1200" cap="none" spc="0" normalizeH="0" baseline="0" noProof="0" dirty="0">
                <a:ln>
                  <a:noFill/>
                </a:ln>
                <a:solidFill>
                  <a:prstClr val="black"/>
                </a:solidFill>
                <a:effectLst/>
                <a:uLnTx/>
                <a:uFillTx/>
                <a:latin typeface="Calibri"/>
                <a:ea typeface="+mn-ea"/>
                <a:cs typeface="+mn-cs"/>
              </a:rPr>
              <a:t>Area-based or ‘street by street’ approaches</a:t>
            </a:r>
            <a:r>
              <a:rPr kumimoji="0" lang="en-GB" sz="1700" b="0" i="0" u="none" strike="noStrike" kern="1200" cap="none" spc="0" normalizeH="0" baseline="0" noProof="0" dirty="0">
                <a:ln>
                  <a:noFill/>
                </a:ln>
                <a:solidFill>
                  <a:prstClr val="black"/>
                </a:solidFill>
                <a:effectLst/>
                <a:uLnTx/>
                <a:uFillTx/>
                <a:latin typeface="Calibri"/>
                <a:ea typeface="+mn-ea"/>
                <a:cs typeface="+mn-cs"/>
              </a:rPr>
              <a:t>, delivered through combined authorities, could offer a route to </a:t>
            </a:r>
            <a:r>
              <a:rPr kumimoji="0" lang="en-GB" sz="1700" b="1" i="0" u="none" strike="noStrike" kern="1200" cap="none" spc="0" normalizeH="0" baseline="0" noProof="0" dirty="0">
                <a:ln>
                  <a:noFill/>
                </a:ln>
                <a:solidFill>
                  <a:prstClr val="black"/>
                </a:solidFill>
                <a:effectLst/>
                <a:uLnTx/>
                <a:uFillTx/>
                <a:latin typeface="Calibri"/>
                <a:ea typeface="+mn-ea"/>
                <a:cs typeface="+mn-cs"/>
              </a:rPr>
              <a:t>enhanced delivery</a:t>
            </a:r>
            <a:endParaRPr kumimoji="0" lang="en-GB" sz="17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sz="1700" dirty="0">
              <a:solidFill>
                <a:prstClr val="black"/>
              </a:solidFill>
              <a:latin typeface="Calibri"/>
            </a:endParaRPr>
          </a:p>
          <a:p>
            <a:pPr marL="34290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700" b="0" i="0" u="none" strike="noStrike" kern="1200" cap="none" spc="0" normalizeH="0" baseline="0" noProof="0" dirty="0">
                <a:ln>
                  <a:noFill/>
                </a:ln>
                <a:solidFill>
                  <a:prstClr val="black"/>
                </a:solidFill>
                <a:effectLst/>
                <a:uLnTx/>
                <a:uFillTx/>
                <a:latin typeface="Calibri"/>
                <a:ea typeface="+mn-ea"/>
                <a:cs typeface="+mn-cs"/>
              </a:rPr>
              <a:t>Will the </a:t>
            </a:r>
            <a:r>
              <a:rPr kumimoji="0" lang="en-GB" sz="1700" b="1" i="0" u="none" strike="noStrike" kern="1200" cap="none" spc="0" normalizeH="0" baseline="0" noProof="0" dirty="0">
                <a:ln>
                  <a:noFill/>
                </a:ln>
                <a:solidFill>
                  <a:prstClr val="black"/>
                </a:solidFill>
                <a:effectLst/>
                <a:uLnTx/>
                <a:uFillTx/>
                <a:latin typeface="Calibri"/>
                <a:ea typeface="+mn-ea"/>
                <a:cs typeface="+mn-cs"/>
              </a:rPr>
              <a:t>Warm Homes Plan </a:t>
            </a:r>
            <a:r>
              <a:rPr kumimoji="0" lang="en-GB" sz="1700" b="0" i="0" u="none" strike="noStrike" kern="1200" cap="none" spc="0" normalizeH="0" baseline="0" noProof="0" dirty="0">
                <a:ln>
                  <a:noFill/>
                </a:ln>
                <a:solidFill>
                  <a:prstClr val="black"/>
                </a:solidFill>
                <a:effectLst/>
                <a:uLnTx/>
                <a:uFillTx/>
                <a:latin typeface="Calibri"/>
                <a:ea typeface="+mn-ea"/>
                <a:cs typeface="+mn-cs"/>
              </a:rPr>
              <a:t>deliver?</a:t>
            </a:r>
          </a:p>
          <a:p>
            <a:pPr marL="280988" marR="0" lvl="1" indent="0" algn="l" defTabSz="457200" rtl="0" eaLnBrk="1" fontAlgn="auto" latinLnBrk="0" hangingPunct="1">
              <a:lnSpc>
                <a:spcPct val="100000"/>
              </a:lnSpc>
              <a:spcBef>
                <a:spcPct val="20000"/>
              </a:spcBef>
              <a:spcAft>
                <a:spcPts val="0"/>
              </a:spcAft>
              <a:buClrTx/>
              <a:buSzTx/>
              <a:buNone/>
              <a:tabLst/>
              <a:defRPr/>
            </a:pPr>
            <a:endParaRPr kumimoji="0" lang="en-GB" sz="1900" b="0" i="0" u="none" strike="noStrike" kern="1200" cap="none" spc="0" normalizeH="0" baseline="0" noProof="0" dirty="0">
              <a:ln>
                <a:noFill/>
              </a:ln>
              <a:solidFill>
                <a:prstClr val="black"/>
              </a:solidFill>
              <a:effectLst/>
              <a:uLnTx/>
              <a:uFillTx/>
              <a:latin typeface="Calibri"/>
              <a:ea typeface="+mn-ea"/>
              <a:cs typeface="+mn-cs"/>
            </a:endParaRPr>
          </a:p>
          <a:p>
            <a:pPr marL="342900" indent="-342900">
              <a:buFont typeface="Arial" panose="020B0604020202020204" pitchFamily="34" charset="0"/>
              <a:buChar char="•"/>
            </a:pPr>
            <a:endParaRPr lang="en-GB" dirty="0"/>
          </a:p>
          <a:p>
            <a:endParaRPr lang="en-GB" dirty="0"/>
          </a:p>
          <a:p>
            <a:endParaRPr lang="en-GB" dirty="0"/>
          </a:p>
        </p:txBody>
      </p:sp>
      <p:pic>
        <p:nvPicPr>
          <p:cNvPr id="4" name="Picture 3">
            <a:extLst>
              <a:ext uri="{FF2B5EF4-FFF2-40B4-BE49-F238E27FC236}">
                <a16:creationId xmlns:a16="http://schemas.microsoft.com/office/drawing/2014/main" id="{365086AF-E529-05A5-1379-944D2CB2D742}"/>
              </a:ext>
            </a:extLst>
          </p:cNvPr>
          <p:cNvPicPr>
            <a:picLocks noChangeAspect="1"/>
          </p:cNvPicPr>
          <p:nvPr/>
        </p:nvPicPr>
        <p:blipFill>
          <a:blip r:embed="rId3"/>
          <a:srcRect/>
          <a:stretch/>
        </p:blipFill>
        <p:spPr>
          <a:xfrm>
            <a:off x="3593566" y="1282550"/>
            <a:ext cx="5208799" cy="1828949"/>
          </a:xfrm>
          <a:prstGeom prst="rect">
            <a:avLst/>
          </a:prstGeom>
        </p:spPr>
      </p:pic>
    </p:spTree>
    <p:extLst>
      <p:ext uri="{BB962C8B-B14F-4D97-AF65-F5344CB8AC3E}">
        <p14:creationId xmlns:p14="http://schemas.microsoft.com/office/powerpoint/2010/main" val="363383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Alice Dore</a:t>
            </a:r>
          </a:p>
        </p:txBody>
      </p:sp>
      <p:sp>
        <p:nvSpPr>
          <p:cNvPr id="4" name="TextBox 3"/>
          <p:cNvSpPr txBox="1"/>
          <p:nvPr/>
        </p:nvSpPr>
        <p:spPr>
          <a:xfrm>
            <a:off x="587299" y="1732156"/>
            <a:ext cx="4441902" cy="954107"/>
          </a:xfrm>
          <a:prstGeom prst="rect">
            <a:avLst/>
          </a:prstGeom>
          <a:solidFill>
            <a:srgbClr val="CE5D3E">
              <a:alpha val="23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a:ea typeface="+mn-ea"/>
                <a:cs typeface="+mn-cs"/>
              </a:rPr>
              <a:t>Physical disability, housing insecurity and homelessness</a:t>
            </a:r>
          </a:p>
        </p:txBody>
      </p:sp>
      <p:pic>
        <p:nvPicPr>
          <p:cNvPr id="3" name="Picture 2">
            <a:extLst>
              <a:ext uri="{FF2B5EF4-FFF2-40B4-BE49-F238E27FC236}">
                <a16:creationId xmlns:a16="http://schemas.microsoft.com/office/drawing/2014/main" id="{DCA52A4F-7D82-4DEF-8381-A76EBAE057C4}"/>
              </a:ext>
            </a:extLst>
          </p:cNvPr>
          <p:cNvPicPr>
            <a:picLocks noChangeAspect="1"/>
          </p:cNvPicPr>
          <p:nvPr/>
        </p:nvPicPr>
        <p:blipFill>
          <a:blip r:embed="rId3"/>
          <a:srcRect/>
          <a:stretch/>
        </p:blipFill>
        <p:spPr>
          <a:xfrm>
            <a:off x="4894619" y="2250148"/>
            <a:ext cx="3661767" cy="2587231"/>
          </a:xfrm>
          <a:prstGeom prst="rect">
            <a:avLst/>
          </a:prstGeom>
        </p:spPr>
      </p:pic>
    </p:spTree>
    <p:extLst>
      <p:ext uri="{BB962C8B-B14F-4D97-AF65-F5344CB8AC3E}">
        <p14:creationId xmlns:p14="http://schemas.microsoft.com/office/powerpoint/2010/main" val="403021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5C535-2702-466C-BB81-89FF96995B36}"/>
              </a:ext>
            </a:extLst>
          </p:cNvPr>
          <p:cNvSpPr>
            <a:spLocks noGrp="1"/>
          </p:cNvSpPr>
          <p:nvPr>
            <p:ph type="title"/>
          </p:nvPr>
        </p:nvSpPr>
        <p:spPr/>
        <p:txBody>
          <a:bodyPr/>
          <a:lstStyle/>
          <a:p>
            <a:r>
              <a:rPr lang="en-GB" dirty="0"/>
              <a:t>Physical disability, housing insecurity and homelessness</a:t>
            </a:r>
          </a:p>
        </p:txBody>
      </p:sp>
      <p:pic>
        <p:nvPicPr>
          <p:cNvPr id="5" name="Content Placeholder 4">
            <a:extLst>
              <a:ext uri="{FF2B5EF4-FFF2-40B4-BE49-F238E27FC236}">
                <a16:creationId xmlns:a16="http://schemas.microsoft.com/office/drawing/2014/main" id="{7FFB5C7B-4F95-4F19-8B9A-E279217A6FFC}"/>
              </a:ext>
            </a:extLst>
          </p:cNvPr>
          <p:cNvPicPr>
            <a:picLocks noGrp="1" noChangeAspect="1"/>
          </p:cNvPicPr>
          <p:nvPr>
            <p:ph sz="quarter" idx="10"/>
          </p:nvPr>
        </p:nvPicPr>
        <p:blipFill>
          <a:blip r:embed="rId2"/>
          <a:srcRect/>
          <a:stretch/>
        </p:blipFill>
        <p:spPr>
          <a:xfrm>
            <a:off x="4751674" y="1635446"/>
            <a:ext cx="4226528" cy="2507608"/>
          </a:xfrm>
        </p:spPr>
      </p:pic>
      <p:sp>
        <p:nvSpPr>
          <p:cNvPr id="3" name="Oval 2">
            <a:extLst>
              <a:ext uri="{FF2B5EF4-FFF2-40B4-BE49-F238E27FC236}">
                <a16:creationId xmlns:a16="http://schemas.microsoft.com/office/drawing/2014/main" id="{D3FE3A46-F15E-E6A2-72CA-7327F9AAC022}"/>
              </a:ext>
            </a:extLst>
          </p:cNvPr>
          <p:cNvSpPr/>
          <p:nvPr/>
        </p:nvSpPr>
        <p:spPr>
          <a:xfrm>
            <a:off x="1796142" y="2405924"/>
            <a:ext cx="1097287" cy="102137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rPr>
              <a:t>Support needs assessment of homeless-ness applicants</a:t>
            </a:r>
          </a:p>
        </p:txBody>
      </p:sp>
      <p:cxnSp>
        <p:nvCxnSpPr>
          <p:cNvPr id="8" name="Straight Connector 7">
            <a:extLst>
              <a:ext uri="{FF2B5EF4-FFF2-40B4-BE49-F238E27FC236}">
                <a16:creationId xmlns:a16="http://schemas.microsoft.com/office/drawing/2014/main" id="{E2BF9745-20BE-1852-45C6-159FC653E347}"/>
              </a:ext>
            </a:extLst>
          </p:cNvPr>
          <p:cNvCxnSpPr>
            <a:cxnSpLocks/>
          </p:cNvCxnSpPr>
          <p:nvPr/>
        </p:nvCxnSpPr>
        <p:spPr>
          <a:xfrm flipV="1">
            <a:off x="2548205" y="1705884"/>
            <a:ext cx="229418" cy="731922"/>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4C3103A6-35F5-BB16-0D9F-D59482CEDA2F}"/>
              </a:ext>
            </a:extLst>
          </p:cNvPr>
          <p:cNvSpPr txBox="1"/>
          <p:nvPr/>
        </p:nvSpPr>
        <p:spPr>
          <a:xfrm>
            <a:off x="2378483" y="1466711"/>
            <a:ext cx="766555" cy="20005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Young person</a:t>
            </a:r>
          </a:p>
        </p:txBody>
      </p:sp>
      <p:cxnSp>
        <p:nvCxnSpPr>
          <p:cNvPr id="11" name="Straight Connector 10">
            <a:extLst>
              <a:ext uri="{FF2B5EF4-FFF2-40B4-BE49-F238E27FC236}">
                <a16:creationId xmlns:a16="http://schemas.microsoft.com/office/drawing/2014/main" id="{8F4B3222-02F5-D662-42B4-E5D98344CAE7}"/>
              </a:ext>
            </a:extLst>
          </p:cNvPr>
          <p:cNvCxnSpPr>
            <a:cxnSpLocks/>
          </p:cNvCxnSpPr>
          <p:nvPr/>
        </p:nvCxnSpPr>
        <p:spPr>
          <a:xfrm flipV="1">
            <a:off x="2703317" y="1947508"/>
            <a:ext cx="490628" cy="585971"/>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A38F4F47-D273-2AAB-BB7D-E09DB455AA7C}"/>
              </a:ext>
            </a:extLst>
          </p:cNvPr>
          <p:cNvSpPr txBox="1"/>
          <p:nvPr/>
        </p:nvSpPr>
        <p:spPr>
          <a:xfrm>
            <a:off x="2966214" y="1705884"/>
            <a:ext cx="758541" cy="20005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Care leaver</a:t>
            </a:r>
          </a:p>
        </p:txBody>
      </p:sp>
      <p:cxnSp>
        <p:nvCxnSpPr>
          <p:cNvPr id="14" name="Straight Connector 13">
            <a:extLst>
              <a:ext uri="{FF2B5EF4-FFF2-40B4-BE49-F238E27FC236}">
                <a16:creationId xmlns:a16="http://schemas.microsoft.com/office/drawing/2014/main" id="{B52DF79C-1D33-B623-8B08-60863DFDC719}"/>
              </a:ext>
            </a:extLst>
          </p:cNvPr>
          <p:cNvCxnSpPr>
            <a:cxnSpLocks/>
          </p:cNvCxnSpPr>
          <p:nvPr/>
        </p:nvCxnSpPr>
        <p:spPr>
          <a:xfrm flipV="1">
            <a:off x="2829595" y="2456739"/>
            <a:ext cx="679444" cy="206495"/>
          </a:xfrm>
          <a:prstGeom prst="line">
            <a:avLst/>
          </a:prstGeom>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A946FED4-C87F-5CE2-7170-B406ABBD48C7}"/>
              </a:ext>
            </a:extLst>
          </p:cNvPr>
          <p:cNvSpPr txBox="1"/>
          <p:nvPr/>
        </p:nvSpPr>
        <p:spPr>
          <a:xfrm>
            <a:off x="3439818" y="2197487"/>
            <a:ext cx="909971"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Physical ill health and disability</a:t>
            </a:r>
          </a:p>
        </p:txBody>
      </p:sp>
      <p:cxnSp>
        <p:nvCxnSpPr>
          <p:cNvPr id="22" name="Straight Connector 21">
            <a:extLst>
              <a:ext uri="{FF2B5EF4-FFF2-40B4-BE49-F238E27FC236}">
                <a16:creationId xmlns:a16="http://schemas.microsoft.com/office/drawing/2014/main" id="{BFABB7C2-2919-5F6D-3A68-CCC2BA06B1EA}"/>
              </a:ext>
            </a:extLst>
          </p:cNvPr>
          <p:cNvCxnSpPr>
            <a:cxnSpLocks/>
          </p:cNvCxnSpPr>
          <p:nvPr/>
        </p:nvCxnSpPr>
        <p:spPr>
          <a:xfrm>
            <a:off x="2893429" y="2840110"/>
            <a:ext cx="765282" cy="106976"/>
          </a:xfrm>
          <a:prstGeom prst="line">
            <a:avLst/>
          </a:prstGeom>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B6FC89E3-CDF5-F9F2-A33D-C9221919FEB6}"/>
              </a:ext>
            </a:extLst>
          </p:cNvPr>
          <p:cNvSpPr txBox="1"/>
          <p:nvPr/>
        </p:nvSpPr>
        <p:spPr>
          <a:xfrm>
            <a:off x="3576793" y="2692853"/>
            <a:ext cx="71268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History of mental health problems</a:t>
            </a:r>
          </a:p>
        </p:txBody>
      </p:sp>
      <p:cxnSp>
        <p:nvCxnSpPr>
          <p:cNvPr id="28" name="Straight Connector 27">
            <a:extLst>
              <a:ext uri="{FF2B5EF4-FFF2-40B4-BE49-F238E27FC236}">
                <a16:creationId xmlns:a16="http://schemas.microsoft.com/office/drawing/2014/main" id="{C6B3DC9D-F4D8-95CA-F458-698AB9F9FBFD}"/>
              </a:ext>
            </a:extLst>
          </p:cNvPr>
          <p:cNvCxnSpPr>
            <a:cxnSpLocks/>
          </p:cNvCxnSpPr>
          <p:nvPr/>
        </p:nvCxnSpPr>
        <p:spPr>
          <a:xfrm>
            <a:off x="2878380" y="3014818"/>
            <a:ext cx="542182" cy="344748"/>
          </a:xfrm>
          <a:prstGeom prst="line">
            <a:avLst/>
          </a:prstGeom>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ECC06693-3B40-3F25-709A-358FE5D44BED}"/>
              </a:ext>
            </a:extLst>
          </p:cNvPr>
          <p:cNvSpPr txBox="1"/>
          <p:nvPr/>
        </p:nvSpPr>
        <p:spPr>
          <a:xfrm>
            <a:off x="3210941" y="3328772"/>
            <a:ext cx="909971"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Learning disability</a:t>
            </a:r>
          </a:p>
        </p:txBody>
      </p:sp>
      <p:cxnSp>
        <p:nvCxnSpPr>
          <p:cNvPr id="31" name="Straight Connector 30">
            <a:extLst>
              <a:ext uri="{FF2B5EF4-FFF2-40B4-BE49-F238E27FC236}">
                <a16:creationId xmlns:a16="http://schemas.microsoft.com/office/drawing/2014/main" id="{2451FBC4-7422-B1D9-F191-B7F70865D670}"/>
              </a:ext>
            </a:extLst>
          </p:cNvPr>
          <p:cNvCxnSpPr>
            <a:cxnSpLocks/>
            <a:stCxn id="3" idx="5"/>
          </p:cNvCxnSpPr>
          <p:nvPr/>
        </p:nvCxnSpPr>
        <p:spPr>
          <a:xfrm>
            <a:off x="2732735" y="3277721"/>
            <a:ext cx="781286" cy="675070"/>
          </a:xfrm>
          <a:prstGeom prst="line">
            <a:avLst/>
          </a:prstGeom>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7177F324-0591-14C6-B3D3-B30B5209E195}"/>
              </a:ext>
            </a:extLst>
          </p:cNvPr>
          <p:cNvSpPr txBox="1"/>
          <p:nvPr/>
        </p:nvSpPr>
        <p:spPr>
          <a:xfrm>
            <a:off x="3231082" y="3968806"/>
            <a:ext cx="909971"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Former asylum seeker</a:t>
            </a:r>
          </a:p>
        </p:txBody>
      </p:sp>
      <p:cxnSp>
        <p:nvCxnSpPr>
          <p:cNvPr id="36" name="Straight Connector 35">
            <a:extLst>
              <a:ext uri="{FF2B5EF4-FFF2-40B4-BE49-F238E27FC236}">
                <a16:creationId xmlns:a16="http://schemas.microsoft.com/office/drawing/2014/main" id="{6951BF95-0E64-3342-CAB7-D610B3674F19}"/>
              </a:ext>
            </a:extLst>
          </p:cNvPr>
          <p:cNvCxnSpPr>
            <a:cxnSpLocks/>
          </p:cNvCxnSpPr>
          <p:nvPr/>
        </p:nvCxnSpPr>
        <p:spPr>
          <a:xfrm>
            <a:off x="2510085" y="3392921"/>
            <a:ext cx="103955" cy="420695"/>
          </a:xfrm>
          <a:prstGeom prst="line">
            <a:avLst/>
          </a:prstGeom>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9E995EE1-89E2-F0E7-509D-C8B535647CAE}"/>
              </a:ext>
            </a:extLst>
          </p:cNvPr>
          <p:cNvSpPr txBox="1"/>
          <p:nvPr/>
        </p:nvSpPr>
        <p:spPr>
          <a:xfrm>
            <a:off x="2276624" y="3822314"/>
            <a:ext cx="909971"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At risk of / has experienced violence, abuse or exploitation</a:t>
            </a:r>
          </a:p>
        </p:txBody>
      </p:sp>
      <p:cxnSp>
        <p:nvCxnSpPr>
          <p:cNvPr id="42" name="Straight Connector 41">
            <a:extLst>
              <a:ext uri="{FF2B5EF4-FFF2-40B4-BE49-F238E27FC236}">
                <a16:creationId xmlns:a16="http://schemas.microsoft.com/office/drawing/2014/main" id="{E03ABCC3-755B-7184-F5E5-3D600A237BD5}"/>
              </a:ext>
            </a:extLst>
          </p:cNvPr>
          <p:cNvCxnSpPr>
            <a:cxnSpLocks/>
          </p:cNvCxnSpPr>
          <p:nvPr/>
        </p:nvCxnSpPr>
        <p:spPr>
          <a:xfrm flipV="1">
            <a:off x="2107820" y="3404156"/>
            <a:ext cx="124317" cy="932713"/>
          </a:xfrm>
          <a:prstGeom prst="line">
            <a:avLst/>
          </a:prstGeom>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60C47FBB-DE86-4D36-081C-458E632D8E8B}"/>
              </a:ext>
            </a:extLst>
          </p:cNvPr>
          <p:cNvSpPr txBox="1"/>
          <p:nvPr/>
        </p:nvSpPr>
        <p:spPr>
          <a:xfrm>
            <a:off x="1652834" y="4336869"/>
            <a:ext cx="909971"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Drug dependency</a:t>
            </a:r>
          </a:p>
        </p:txBody>
      </p:sp>
      <p:cxnSp>
        <p:nvCxnSpPr>
          <p:cNvPr id="48" name="Straight Connector 47">
            <a:extLst>
              <a:ext uri="{FF2B5EF4-FFF2-40B4-BE49-F238E27FC236}">
                <a16:creationId xmlns:a16="http://schemas.microsoft.com/office/drawing/2014/main" id="{0F3CD72B-256E-663B-9A59-DE9F6F70548A}"/>
              </a:ext>
            </a:extLst>
          </p:cNvPr>
          <p:cNvCxnSpPr>
            <a:cxnSpLocks/>
          </p:cNvCxnSpPr>
          <p:nvPr/>
        </p:nvCxnSpPr>
        <p:spPr>
          <a:xfrm flipH="1">
            <a:off x="1824491" y="3359566"/>
            <a:ext cx="248132" cy="393516"/>
          </a:xfrm>
          <a:prstGeom prst="line">
            <a:avLst/>
          </a:prstGeom>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C48F0CC5-2ED3-5D5F-19A0-0D02FF0014ED}"/>
              </a:ext>
            </a:extLst>
          </p:cNvPr>
          <p:cNvSpPr txBox="1"/>
          <p:nvPr/>
        </p:nvSpPr>
        <p:spPr>
          <a:xfrm>
            <a:off x="1263231" y="3783514"/>
            <a:ext cx="909971"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Alcohol dependency</a:t>
            </a:r>
          </a:p>
        </p:txBody>
      </p:sp>
      <p:cxnSp>
        <p:nvCxnSpPr>
          <p:cNvPr id="54" name="Straight Connector 53">
            <a:extLst>
              <a:ext uri="{FF2B5EF4-FFF2-40B4-BE49-F238E27FC236}">
                <a16:creationId xmlns:a16="http://schemas.microsoft.com/office/drawing/2014/main" id="{5CCE2CCC-EB73-6A82-5B62-80D957C29F9D}"/>
              </a:ext>
            </a:extLst>
          </p:cNvPr>
          <p:cNvCxnSpPr>
            <a:cxnSpLocks/>
          </p:cNvCxnSpPr>
          <p:nvPr/>
        </p:nvCxnSpPr>
        <p:spPr>
          <a:xfrm flipV="1">
            <a:off x="1068397" y="3204287"/>
            <a:ext cx="817898" cy="579227"/>
          </a:xfrm>
          <a:prstGeom prst="line">
            <a:avLst/>
          </a:prstGeom>
        </p:spPr>
        <p:style>
          <a:lnRef idx="2">
            <a:schemeClr val="accent1"/>
          </a:lnRef>
          <a:fillRef idx="0">
            <a:schemeClr val="accent1"/>
          </a:fillRef>
          <a:effectRef idx="1">
            <a:schemeClr val="accent1"/>
          </a:effectRef>
          <a:fontRef idx="minor">
            <a:schemeClr val="tx1"/>
          </a:fontRef>
        </p:style>
      </p:cxnSp>
      <p:sp>
        <p:nvSpPr>
          <p:cNvPr id="55" name="TextBox 54">
            <a:extLst>
              <a:ext uri="{FF2B5EF4-FFF2-40B4-BE49-F238E27FC236}">
                <a16:creationId xmlns:a16="http://schemas.microsoft.com/office/drawing/2014/main" id="{B892C7B6-3CA6-2059-0DC3-B14A680E1EE2}"/>
              </a:ext>
            </a:extLst>
          </p:cNvPr>
          <p:cNvSpPr txBox="1"/>
          <p:nvPr/>
        </p:nvSpPr>
        <p:spPr>
          <a:xfrm>
            <a:off x="540041" y="3793952"/>
            <a:ext cx="655346"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Offending history</a:t>
            </a:r>
          </a:p>
        </p:txBody>
      </p:sp>
      <p:cxnSp>
        <p:nvCxnSpPr>
          <p:cNvPr id="58" name="Straight Connector 57">
            <a:extLst>
              <a:ext uri="{FF2B5EF4-FFF2-40B4-BE49-F238E27FC236}">
                <a16:creationId xmlns:a16="http://schemas.microsoft.com/office/drawing/2014/main" id="{A876ED3D-CA51-BAA1-0D8F-1F68DFDF1F7C}"/>
              </a:ext>
            </a:extLst>
          </p:cNvPr>
          <p:cNvCxnSpPr>
            <a:cxnSpLocks/>
          </p:cNvCxnSpPr>
          <p:nvPr/>
        </p:nvCxnSpPr>
        <p:spPr>
          <a:xfrm flipV="1">
            <a:off x="1269009" y="3033698"/>
            <a:ext cx="536851" cy="147333"/>
          </a:xfrm>
          <a:prstGeom prst="line">
            <a:avLst/>
          </a:prstGeom>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5E188FC4-C844-0BA8-3926-CE074995A57C}"/>
              </a:ext>
            </a:extLst>
          </p:cNvPr>
          <p:cNvSpPr txBox="1"/>
          <p:nvPr/>
        </p:nvSpPr>
        <p:spPr>
          <a:xfrm>
            <a:off x="382028" y="3065602"/>
            <a:ext cx="909971" cy="4154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History of repeat homelessness or rough sleeping</a:t>
            </a:r>
          </a:p>
        </p:txBody>
      </p:sp>
      <p:cxnSp>
        <p:nvCxnSpPr>
          <p:cNvPr id="63" name="Straight Connector 62">
            <a:extLst>
              <a:ext uri="{FF2B5EF4-FFF2-40B4-BE49-F238E27FC236}">
                <a16:creationId xmlns:a16="http://schemas.microsoft.com/office/drawing/2014/main" id="{1B0AE6D9-C431-10A8-05DA-AC6BDD28F476}"/>
              </a:ext>
            </a:extLst>
          </p:cNvPr>
          <p:cNvCxnSpPr>
            <a:cxnSpLocks/>
          </p:cNvCxnSpPr>
          <p:nvPr/>
        </p:nvCxnSpPr>
        <p:spPr>
          <a:xfrm>
            <a:off x="1112778" y="2785317"/>
            <a:ext cx="693082" cy="76759"/>
          </a:xfrm>
          <a:prstGeom prst="line">
            <a:avLst/>
          </a:prstGeom>
        </p:spPr>
        <p:style>
          <a:lnRef idx="2">
            <a:schemeClr val="accent1"/>
          </a:lnRef>
          <a:fillRef idx="0">
            <a:schemeClr val="accent1"/>
          </a:fillRef>
          <a:effectRef idx="1">
            <a:schemeClr val="accent1"/>
          </a:effectRef>
          <a:fontRef idx="minor">
            <a:schemeClr val="tx1"/>
          </a:fontRef>
        </p:style>
      </p:cxnSp>
      <p:sp>
        <p:nvSpPr>
          <p:cNvPr id="64" name="TextBox 63">
            <a:extLst>
              <a:ext uri="{FF2B5EF4-FFF2-40B4-BE49-F238E27FC236}">
                <a16:creationId xmlns:a16="http://schemas.microsoft.com/office/drawing/2014/main" id="{200AF99E-4F25-3C2C-EB10-18DD92989B1D}"/>
              </a:ext>
            </a:extLst>
          </p:cNvPr>
          <p:cNvSpPr txBox="1"/>
          <p:nvPr/>
        </p:nvSpPr>
        <p:spPr>
          <a:xfrm>
            <a:off x="403455" y="2694580"/>
            <a:ext cx="909971" cy="20005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Old age</a:t>
            </a:r>
          </a:p>
        </p:txBody>
      </p:sp>
      <p:cxnSp>
        <p:nvCxnSpPr>
          <p:cNvPr id="66" name="Straight Connector 65">
            <a:extLst>
              <a:ext uri="{FF2B5EF4-FFF2-40B4-BE49-F238E27FC236}">
                <a16:creationId xmlns:a16="http://schemas.microsoft.com/office/drawing/2014/main" id="{931BE2A1-EC5C-9E6C-DCE5-FD557DAF482E}"/>
              </a:ext>
            </a:extLst>
          </p:cNvPr>
          <p:cNvCxnSpPr>
            <a:cxnSpLocks/>
          </p:cNvCxnSpPr>
          <p:nvPr/>
        </p:nvCxnSpPr>
        <p:spPr>
          <a:xfrm>
            <a:off x="984919" y="2368796"/>
            <a:ext cx="892839" cy="277836"/>
          </a:xfrm>
          <a:prstGeom prst="line">
            <a:avLst/>
          </a:prstGeom>
        </p:spPr>
        <p:style>
          <a:lnRef idx="2">
            <a:schemeClr val="accent1"/>
          </a:lnRef>
          <a:fillRef idx="0">
            <a:schemeClr val="accent1"/>
          </a:fillRef>
          <a:effectRef idx="1">
            <a:schemeClr val="accent1"/>
          </a:effectRef>
          <a:fontRef idx="minor">
            <a:schemeClr val="tx1"/>
          </a:fontRef>
        </p:style>
      </p:cxnSp>
      <p:sp>
        <p:nvSpPr>
          <p:cNvPr id="67" name="TextBox 66">
            <a:extLst>
              <a:ext uri="{FF2B5EF4-FFF2-40B4-BE49-F238E27FC236}">
                <a16:creationId xmlns:a16="http://schemas.microsoft.com/office/drawing/2014/main" id="{4081B6BE-49B5-EA6A-79A4-E1C103DF6CAC}"/>
              </a:ext>
            </a:extLst>
          </p:cNvPr>
          <p:cNvSpPr txBox="1"/>
          <p:nvPr/>
        </p:nvSpPr>
        <p:spPr>
          <a:xfrm>
            <a:off x="188154" y="2151571"/>
            <a:ext cx="880243"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Served in HM armed forces</a:t>
            </a:r>
          </a:p>
        </p:txBody>
      </p:sp>
      <p:cxnSp>
        <p:nvCxnSpPr>
          <p:cNvPr id="70" name="Straight Connector 69">
            <a:extLst>
              <a:ext uri="{FF2B5EF4-FFF2-40B4-BE49-F238E27FC236}">
                <a16:creationId xmlns:a16="http://schemas.microsoft.com/office/drawing/2014/main" id="{A3D69E8A-DCCE-35FE-6E01-5E6F6611C7CF}"/>
              </a:ext>
            </a:extLst>
          </p:cNvPr>
          <p:cNvCxnSpPr>
            <a:cxnSpLocks/>
          </p:cNvCxnSpPr>
          <p:nvPr/>
        </p:nvCxnSpPr>
        <p:spPr>
          <a:xfrm>
            <a:off x="1065983" y="1964175"/>
            <a:ext cx="914800" cy="571866"/>
          </a:xfrm>
          <a:prstGeom prst="line">
            <a:avLst/>
          </a:prstGeom>
        </p:spPr>
        <p:style>
          <a:lnRef idx="2">
            <a:schemeClr val="accent1"/>
          </a:lnRef>
          <a:fillRef idx="0">
            <a:schemeClr val="accent1"/>
          </a:fillRef>
          <a:effectRef idx="1">
            <a:schemeClr val="accent1"/>
          </a:effectRef>
          <a:fontRef idx="minor">
            <a:schemeClr val="tx1"/>
          </a:fontRef>
        </p:style>
      </p:cxnSp>
      <p:sp>
        <p:nvSpPr>
          <p:cNvPr id="71" name="TextBox 70">
            <a:extLst>
              <a:ext uri="{FF2B5EF4-FFF2-40B4-BE49-F238E27FC236}">
                <a16:creationId xmlns:a16="http://schemas.microsoft.com/office/drawing/2014/main" id="{2AE49BE4-FD1F-60AE-4A37-53DAB4F04AC4}"/>
              </a:ext>
            </a:extLst>
          </p:cNvPr>
          <p:cNvSpPr txBox="1"/>
          <p:nvPr/>
        </p:nvSpPr>
        <p:spPr>
          <a:xfrm>
            <a:off x="537461" y="1719404"/>
            <a:ext cx="635249"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Access to ETE</a:t>
            </a:r>
          </a:p>
        </p:txBody>
      </p:sp>
      <p:cxnSp>
        <p:nvCxnSpPr>
          <p:cNvPr id="74" name="Straight Connector 73">
            <a:extLst>
              <a:ext uri="{FF2B5EF4-FFF2-40B4-BE49-F238E27FC236}">
                <a16:creationId xmlns:a16="http://schemas.microsoft.com/office/drawing/2014/main" id="{9C5FB72F-52F6-3134-3020-26BABDB2A42E}"/>
              </a:ext>
            </a:extLst>
          </p:cNvPr>
          <p:cNvCxnSpPr>
            <a:cxnSpLocks/>
            <a:stCxn id="75" idx="2"/>
          </p:cNvCxnSpPr>
          <p:nvPr/>
        </p:nvCxnSpPr>
        <p:spPr>
          <a:xfrm>
            <a:off x="2093220" y="1525282"/>
            <a:ext cx="191418" cy="886580"/>
          </a:xfrm>
          <a:prstGeom prst="line">
            <a:avLst/>
          </a:prstGeom>
        </p:spPr>
        <p:style>
          <a:lnRef idx="2">
            <a:schemeClr val="accent1"/>
          </a:lnRef>
          <a:fillRef idx="0">
            <a:schemeClr val="accent1"/>
          </a:fillRef>
          <a:effectRef idx="1">
            <a:schemeClr val="accent1"/>
          </a:effectRef>
          <a:fontRef idx="minor">
            <a:schemeClr val="tx1"/>
          </a:fontRef>
        </p:style>
      </p:cxnSp>
      <p:sp>
        <p:nvSpPr>
          <p:cNvPr id="75" name="TextBox 74">
            <a:extLst>
              <a:ext uri="{FF2B5EF4-FFF2-40B4-BE49-F238E27FC236}">
                <a16:creationId xmlns:a16="http://schemas.microsoft.com/office/drawing/2014/main" id="{3F09F9DD-D061-7A5E-61F4-BEBA42D130BB}"/>
              </a:ext>
            </a:extLst>
          </p:cNvPr>
          <p:cNvSpPr txBox="1"/>
          <p:nvPr/>
        </p:nvSpPr>
        <p:spPr>
          <a:xfrm>
            <a:off x="1638234" y="1217505"/>
            <a:ext cx="909971"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Victim of modern slavery</a:t>
            </a:r>
          </a:p>
        </p:txBody>
      </p:sp>
      <p:cxnSp>
        <p:nvCxnSpPr>
          <p:cNvPr id="94" name="Straight Connector 93">
            <a:extLst>
              <a:ext uri="{FF2B5EF4-FFF2-40B4-BE49-F238E27FC236}">
                <a16:creationId xmlns:a16="http://schemas.microsoft.com/office/drawing/2014/main" id="{5E6B27CD-1B08-6E30-7831-DB5EE8ECB0AD}"/>
              </a:ext>
            </a:extLst>
          </p:cNvPr>
          <p:cNvCxnSpPr>
            <a:cxnSpLocks/>
          </p:cNvCxnSpPr>
          <p:nvPr/>
        </p:nvCxnSpPr>
        <p:spPr>
          <a:xfrm>
            <a:off x="1698677" y="1873292"/>
            <a:ext cx="409142" cy="583447"/>
          </a:xfrm>
          <a:prstGeom prst="line">
            <a:avLst/>
          </a:prstGeom>
        </p:spPr>
        <p:style>
          <a:lnRef idx="2">
            <a:schemeClr val="accent1"/>
          </a:lnRef>
          <a:fillRef idx="0">
            <a:schemeClr val="accent1"/>
          </a:fillRef>
          <a:effectRef idx="1">
            <a:schemeClr val="accent1"/>
          </a:effectRef>
          <a:fontRef idx="minor">
            <a:schemeClr val="tx1"/>
          </a:fontRef>
        </p:style>
      </p:cxnSp>
      <p:sp>
        <p:nvSpPr>
          <p:cNvPr id="95" name="TextBox 94">
            <a:extLst>
              <a:ext uri="{FF2B5EF4-FFF2-40B4-BE49-F238E27FC236}">
                <a16:creationId xmlns:a16="http://schemas.microsoft.com/office/drawing/2014/main" id="{E27A6267-2DAB-AAD0-5E18-49AA3B23E132}"/>
              </a:ext>
            </a:extLst>
          </p:cNvPr>
          <p:cNvSpPr txBox="1"/>
          <p:nvPr/>
        </p:nvSpPr>
        <p:spPr>
          <a:xfrm>
            <a:off x="1073271" y="1570587"/>
            <a:ext cx="909971"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Difficulties budgeting</a:t>
            </a:r>
          </a:p>
        </p:txBody>
      </p:sp>
      <p:sp>
        <p:nvSpPr>
          <p:cNvPr id="99" name="Oval 98">
            <a:extLst>
              <a:ext uri="{FF2B5EF4-FFF2-40B4-BE49-F238E27FC236}">
                <a16:creationId xmlns:a16="http://schemas.microsoft.com/office/drawing/2014/main" id="{61E21513-EDDB-AF13-E4EE-D1D86AB45CFA}"/>
              </a:ext>
            </a:extLst>
          </p:cNvPr>
          <p:cNvSpPr/>
          <p:nvPr/>
        </p:nvSpPr>
        <p:spPr>
          <a:xfrm>
            <a:off x="3470241" y="2044945"/>
            <a:ext cx="841975" cy="560685"/>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00" name="TextBox 99">
            <a:extLst>
              <a:ext uri="{FF2B5EF4-FFF2-40B4-BE49-F238E27FC236}">
                <a16:creationId xmlns:a16="http://schemas.microsoft.com/office/drawing/2014/main" id="{AFD5D07D-7757-A64A-CC77-CD7C0F81CA24}"/>
              </a:ext>
            </a:extLst>
          </p:cNvPr>
          <p:cNvSpPr txBox="1"/>
          <p:nvPr/>
        </p:nvSpPr>
        <p:spPr>
          <a:xfrm>
            <a:off x="4924696" y="4413367"/>
            <a:ext cx="65967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14%</a:t>
            </a:r>
          </a:p>
        </p:txBody>
      </p:sp>
      <p:sp>
        <p:nvSpPr>
          <p:cNvPr id="101" name="TextBox 100">
            <a:extLst>
              <a:ext uri="{FF2B5EF4-FFF2-40B4-BE49-F238E27FC236}">
                <a16:creationId xmlns:a16="http://schemas.microsoft.com/office/drawing/2014/main" id="{58089C8E-554D-654A-666A-724344F77117}"/>
              </a:ext>
            </a:extLst>
          </p:cNvPr>
          <p:cNvSpPr txBox="1"/>
          <p:nvPr/>
        </p:nvSpPr>
        <p:spPr>
          <a:xfrm>
            <a:off x="8484325" y="4413366"/>
            <a:ext cx="65967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22%</a:t>
            </a:r>
          </a:p>
        </p:txBody>
      </p:sp>
      <p:cxnSp>
        <p:nvCxnSpPr>
          <p:cNvPr id="103" name="Straight Arrow Connector 102">
            <a:extLst>
              <a:ext uri="{FF2B5EF4-FFF2-40B4-BE49-F238E27FC236}">
                <a16:creationId xmlns:a16="http://schemas.microsoft.com/office/drawing/2014/main" id="{09E4AAB2-4A8B-4F65-4C5B-24D96AC50C68}"/>
              </a:ext>
            </a:extLst>
          </p:cNvPr>
          <p:cNvCxnSpPr>
            <a:cxnSpLocks/>
            <a:endCxn id="101" idx="1"/>
          </p:cNvCxnSpPr>
          <p:nvPr/>
        </p:nvCxnSpPr>
        <p:spPr>
          <a:xfrm>
            <a:off x="5421086" y="4551866"/>
            <a:ext cx="306323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2616741"/>
      </p:ext>
    </p:extLst>
  </p:cSld>
  <p:clrMapOvr>
    <a:masterClrMapping/>
  </p:clrMapOvr>
</p:sld>
</file>

<file path=ppt/theme/theme1.xml><?xml version="1.0" encoding="utf-8"?>
<a:theme xmlns:a="http://schemas.openxmlformats.org/drawingml/2006/main" name="CIH East Midland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70BB5470C0F84382BFB80A98E8ABCC" ma:contentTypeVersion="23" ma:contentTypeDescription="Create a new document." ma:contentTypeScope="" ma:versionID="8c7fc989bdd2504e620afa512efa387a">
  <xsd:schema xmlns:xsd="http://www.w3.org/2001/XMLSchema" xmlns:xs="http://www.w3.org/2001/XMLSchema" xmlns:p="http://schemas.microsoft.com/office/2006/metadata/properties" xmlns:ns1="http://schemas.microsoft.com/sharepoint/v3" xmlns:ns2="7618e4c0-ce94-4a24-9462-5d8d7b8b36cd" xmlns:ns3="eb8f618d-8c23-4eed-8bce-65ebda58ede1" targetNamespace="http://schemas.microsoft.com/office/2006/metadata/properties" ma:root="true" ma:fieldsID="699c190d69b03eb5c7665c4ae5732458" ns1:_="" ns2:_="" ns3:_="">
    <xsd:import namespace="http://schemas.microsoft.com/sharepoint/v3"/>
    <xsd:import namespace="7618e4c0-ce94-4a24-9462-5d8d7b8b36cd"/>
    <xsd:import namespace="eb8f618d-8c23-4eed-8bce-65ebda58ede1"/>
    <xsd:element name="properties">
      <xsd:complexType>
        <xsd:sequence>
          <xsd:element name="documentManagement">
            <xsd:complexType>
              <xsd:all>
                <xsd:element ref="ns2:CloudMigratorOriginId" minOccurs="0"/>
                <xsd:element ref="ns2:FileHash" minOccurs="0"/>
                <xsd:element ref="ns2:CloudMigratorVersion" minOccurs="0"/>
                <xsd:element ref="ns2:UniqueSourceRef" minOccurs="0"/>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element ref="ns2:Date" minOccurs="0"/>
                <xsd:element ref="ns1:_ip_UnifiedCompliancePolicyProperties" minOccurs="0"/>
                <xsd:element ref="ns1:_ip_UnifiedCompliancePolicyUIAc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8" nillable="true" ma:displayName="Unified Compliance Policy Properties" ma:hidden="true" ma:internalName="_ip_UnifiedCompliancePolicyProperties">
      <xsd:simpleType>
        <xsd:restriction base="dms:Note"/>
      </xsd:simpleType>
    </xsd:element>
    <xsd:element name="_ip_UnifiedCompliancePolicyUIAction" ma:index="2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618e4c0-ce94-4a24-9462-5d8d7b8b36cd" elementFormDefault="qualified">
    <xsd:import namespace="http://schemas.microsoft.com/office/2006/documentManagement/types"/>
    <xsd:import namespace="http://schemas.microsoft.com/office/infopath/2007/PartnerControls"/>
    <xsd:element name="CloudMigratorOriginId" ma:index="8" nillable="true" ma:displayName="CloudMigratorOriginId" ma:description="" ma:internalName="CloudMigratorOriginId">
      <xsd:simpleType>
        <xsd:restriction base="dms:Note">
          <xsd:maxLength value="255"/>
        </xsd:restriction>
      </xsd:simpleType>
    </xsd:element>
    <xsd:element name="FileHash" ma:index="9" nillable="true" ma:displayName="FileHash" ma:description="" ma:internalName="FileHash">
      <xsd:simpleType>
        <xsd:restriction base="dms:Note">
          <xsd:maxLength value="255"/>
        </xsd:restriction>
      </xsd:simpleType>
    </xsd:element>
    <xsd:element name="CloudMigratorVersion" ma:index="10" nillable="true" ma:displayName="CloudMigratorVersion" ma:description="" ma:internalName="CloudMigratorVersion">
      <xsd:simpleType>
        <xsd:restriction base="dms:Note">
          <xsd:maxLength value="255"/>
        </xsd:restriction>
      </xsd:simpleType>
    </xsd:element>
    <xsd:element name="UniqueSourceRef" ma:index="11" nillable="true" ma:displayName="UniqueSourceRef" ma:description="" ma:internalName="UniqueSourceRef">
      <xsd:simpleType>
        <xsd:restriction base="dms:Note">
          <xsd:maxLength value="255"/>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8347371-e1ec-44cd-ab56-b9601568da93"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Date" ma:index="27" nillable="true" ma:displayName="Date" ma:format="DateOnly" ma:internalName="Date">
      <xsd:simpleType>
        <xsd:restriction base="dms:DateTime"/>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b8f618d-8c23-4eed-8bce-65ebda58ede1"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66235cae-9c10-40b3-b008-703df66092cf}" ma:internalName="TaxCatchAll" ma:showField="CatchAllData" ma:web="eb8f618d-8c23-4eed-8bce-65ebda58ede1">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618e4c0-ce94-4a24-9462-5d8d7b8b36cd">
      <Terms xmlns="http://schemas.microsoft.com/office/infopath/2007/PartnerControls"/>
    </lcf76f155ced4ddcb4097134ff3c332f>
    <TaxCatchAll xmlns="eb8f618d-8c23-4eed-8bce-65ebda58ede1" xsi:nil="true"/>
    <CloudMigratorVersion xmlns="7618e4c0-ce94-4a24-9462-5d8d7b8b36cd" xsi:nil="true"/>
    <UniqueSourceRef xmlns="7618e4c0-ce94-4a24-9462-5d8d7b8b36cd" xsi:nil="true"/>
    <Date xmlns="7618e4c0-ce94-4a24-9462-5d8d7b8b36cd" xsi:nil="true"/>
    <_ip_UnifiedCompliancePolicyUIAction xmlns="http://schemas.microsoft.com/sharepoint/v3" xsi:nil="true"/>
    <CloudMigratorOriginId xmlns="7618e4c0-ce94-4a24-9462-5d8d7b8b36cd" xsi:nil="true"/>
    <_ip_UnifiedCompliancePolicyProperties xmlns="http://schemas.microsoft.com/sharepoint/v3" xsi:nil="true"/>
    <FileHash xmlns="7618e4c0-ce94-4a24-9462-5d8d7b8b36c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129FAD-68C5-44F6-A35E-546E1DBA63C1}"/>
</file>

<file path=customXml/itemProps2.xml><?xml version="1.0" encoding="utf-8"?>
<ds:datastoreItem xmlns:ds="http://schemas.openxmlformats.org/officeDocument/2006/customXml" ds:itemID="{667ED9AD-186B-4BF7-8D0D-C146060AA1AA}">
  <ds:schemaRefs>
    <ds:schemaRef ds:uri="http://schemas.microsoft.com/office/2006/metadata/properties"/>
    <ds:schemaRef ds:uri="http://schemas.microsoft.com/office/infopath/2007/PartnerControls"/>
    <ds:schemaRef ds:uri="cd38d1c4-5199-4b70-a2af-4bb3dd067827"/>
    <ds:schemaRef ds:uri="c52703ae-09f3-4bb3-8cda-f733bea5b20d"/>
  </ds:schemaRefs>
</ds:datastoreItem>
</file>

<file path=customXml/itemProps3.xml><?xml version="1.0" encoding="utf-8"?>
<ds:datastoreItem xmlns:ds="http://schemas.openxmlformats.org/officeDocument/2006/customXml" ds:itemID="{E51EFFEA-A90D-4671-8B3A-584C680A5BB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4761</TotalTime>
  <Words>940</Words>
  <Application>Microsoft Office PowerPoint</Application>
  <PresentationFormat>On-screen Show (16:9)</PresentationFormat>
  <Paragraphs>133</Paragraphs>
  <Slides>18</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Avenir Next</vt:lpstr>
      <vt:lpstr>Avenir Next LT Pro</vt:lpstr>
      <vt:lpstr>Calibri</vt:lpstr>
      <vt:lpstr>Wingdings</vt:lpstr>
      <vt:lpstr>CIH East Midlands</vt:lpstr>
      <vt:lpstr>UK Housing Review 2025</vt:lpstr>
      <vt:lpstr>Mark Stephens</vt:lpstr>
      <vt:lpstr>Public expenditure and the economy</vt:lpstr>
      <vt:lpstr>Public expenditure and the economy</vt:lpstr>
      <vt:lpstr>Matthew Scott</vt:lpstr>
      <vt:lpstr>Retrofit policy – will an area-based approach work?</vt:lpstr>
      <vt:lpstr>Retrofit policy – will an area-based approach work?</vt:lpstr>
      <vt:lpstr>Alice Dore</vt:lpstr>
      <vt:lpstr>Physical disability, housing insecurity and homelessness</vt:lpstr>
      <vt:lpstr>Physical disability, housing insecurity and homelessness</vt:lpstr>
      <vt:lpstr>Kath Scanlon</vt:lpstr>
      <vt:lpstr>London fails to meet its housing targets</vt:lpstr>
      <vt:lpstr>London fails to meet its housing targets</vt:lpstr>
      <vt:lpstr>Peter Williams</vt:lpstr>
      <vt:lpstr>The private market and first-time buyers</vt:lpstr>
      <vt:lpstr>The private market and first-time buyers</vt:lpstr>
      <vt:lpstr>Plans for the UK Housing Review 2026</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 Housing Review</dc:title>
  <dc:creator>John Perry</dc:creator>
  <cp:lastModifiedBy>Rachael Williamson</cp:lastModifiedBy>
  <cp:revision>13</cp:revision>
  <dcterms:created xsi:type="dcterms:W3CDTF">2020-10-01T17:11:08Z</dcterms:created>
  <dcterms:modified xsi:type="dcterms:W3CDTF">2025-10-26T18:53:18Z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0x0101005270BB5470C0F84382BFB80A98E8ABCC</vt:lpwstr>
  </property>
  <property fmtid="{D5CDD505-2E9C-101B-9397-08002B2CF9AE}" pid="3" name="MediaServiceImageTags">
    <vt:lpwstr/>
  </property>
</Properties>
</file>